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90" r:id="rId4"/>
    <p:sldId id="258" r:id="rId5"/>
    <p:sldId id="259" r:id="rId6"/>
    <p:sldId id="260" r:id="rId7"/>
    <p:sldId id="261" r:id="rId8"/>
    <p:sldId id="262" r:id="rId9"/>
    <p:sldId id="263" r:id="rId10"/>
    <p:sldId id="279" r:id="rId11"/>
    <p:sldId id="280" r:id="rId12"/>
    <p:sldId id="281" r:id="rId13"/>
    <p:sldId id="282" r:id="rId14"/>
    <p:sldId id="283" r:id="rId15"/>
    <p:sldId id="284" r:id="rId16"/>
    <p:sldId id="264" r:id="rId17"/>
    <p:sldId id="265" r:id="rId18"/>
    <p:sldId id="266" r:id="rId19"/>
    <p:sldId id="267" r:id="rId20"/>
    <p:sldId id="268" r:id="rId21"/>
    <p:sldId id="270" r:id="rId22"/>
    <p:sldId id="269" r:id="rId23"/>
    <p:sldId id="271" r:id="rId24"/>
    <p:sldId id="272" r:id="rId25"/>
    <p:sldId id="273" r:id="rId26"/>
    <p:sldId id="274" r:id="rId27"/>
    <p:sldId id="275" r:id="rId28"/>
    <p:sldId id="277" r:id="rId29"/>
    <p:sldId id="278" r:id="rId30"/>
    <p:sldId id="285" r:id="rId31"/>
    <p:sldId id="286" r:id="rId32"/>
    <p:sldId id="287" r:id="rId33"/>
    <p:sldId id="288" r:id="rId34"/>
    <p:sldId id="289" r:id="rId35"/>
    <p:sldId id="291" r:id="rId3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73"/>
    <a:srgbClr val="0222BA"/>
    <a:srgbClr val="14376A"/>
    <a:srgbClr val="234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p:normalViewPr>
  <p:slideViewPr>
    <p:cSldViewPr snapToGrid="0" snapToObjects="1">
      <p:cViewPr varScale="1">
        <p:scale>
          <a:sx n="113" d="100"/>
          <a:sy n="113" d="100"/>
        </p:scale>
        <p:origin x="4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DEBDE5-87AD-CF48-8599-3912D6D3C8E3}" type="datetimeFigureOut">
              <a:rPr lang="de-DE" smtClean="0"/>
              <a:t>02.02.2024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6D9CE6-A8B5-1043-9902-519BDB3E2EFE}" type="slidenum">
              <a:rPr lang="de-DE" smtClean="0"/>
              <a:t>‹Nr.›</a:t>
            </a:fld>
            <a:endParaRPr lang="de-DE"/>
          </a:p>
        </p:txBody>
      </p:sp>
    </p:spTree>
    <p:extLst>
      <p:ext uri="{BB962C8B-B14F-4D97-AF65-F5344CB8AC3E}">
        <p14:creationId xmlns:p14="http://schemas.microsoft.com/office/powerpoint/2010/main" val="141958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a:t>
            </a:fld>
            <a:endParaRPr lang="de-DE"/>
          </a:p>
        </p:txBody>
      </p:sp>
    </p:spTree>
    <p:extLst>
      <p:ext uri="{BB962C8B-B14F-4D97-AF65-F5344CB8AC3E}">
        <p14:creationId xmlns:p14="http://schemas.microsoft.com/office/powerpoint/2010/main" val="428890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11</a:t>
            </a:fld>
            <a:endParaRPr lang="de-DE"/>
          </a:p>
        </p:txBody>
      </p:sp>
    </p:spTree>
    <p:extLst>
      <p:ext uri="{BB962C8B-B14F-4D97-AF65-F5344CB8AC3E}">
        <p14:creationId xmlns:p14="http://schemas.microsoft.com/office/powerpoint/2010/main" val="98079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12</a:t>
            </a:fld>
            <a:endParaRPr lang="de-DE"/>
          </a:p>
        </p:txBody>
      </p:sp>
    </p:spTree>
    <p:extLst>
      <p:ext uri="{BB962C8B-B14F-4D97-AF65-F5344CB8AC3E}">
        <p14:creationId xmlns:p14="http://schemas.microsoft.com/office/powerpoint/2010/main" val="342856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13</a:t>
            </a:fld>
            <a:endParaRPr lang="de-DE"/>
          </a:p>
        </p:txBody>
      </p:sp>
    </p:spTree>
    <p:extLst>
      <p:ext uri="{BB962C8B-B14F-4D97-AF65-F5344CB8AC3E}">
        <p14:creationId xmlns:p14="http://schemas.microsoft.com/office/powerpoint/2010/main" val="135859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14</a:t>
            </a:fld>
            <a:endParaRPr lang="de-DE"/>
          </a:p>
        </p:txBody>
      </p:sp>
    </p:spTree>
    <p:extLst>
      <p:ext uri="{BB962C8B-B14F-4D97-AF65-F5344CB8AC3E}">
        <p14:creationId xmlns:p14="http://schemas.microsoft.com/office/powerpoint/2010/main" val="1964440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15</a:t>
            </a:fld>
            <a:endParaRPr lang="de-DE"/>
          </a:p>
        </p:txBody>
      </p:sp>
    </p:spTree>
    <p:extLst>
      <p:ext uri="{BB962C8B-B14F-4D97-AF65-F5344CB8AC3E}">
        <p14:creationId xmlns:p14="http://schemas.microsoft.com/office/powerpoint/2010/main" val="26343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16</a:t>
            </a:fld>
            <a:endParaRPr lang="de-DE"/>
          </a:p>
        </p:txBody>
      </p:sp>
    </p:spTree>
    <p:extLst>
      <p:ext uri="{BB962C8B-B14F-4D97-AF65-F5344CB8AC3E}">
        <p14:creationId xmlns:p14="http://schemas.microsoft.com/office/powerpoint/2010/main" val="146341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17</a:t>
            </a:fld>
            <a:endParaRPr lang="de-DE"/>
          </a:p>
        </p:txBody>
      </p:sp>
    </p:spTree>
    <p:extLst>
      <p:ext uri="{BB962C8B-B14F-4D97-AF65-F5344CB8AC3E}">
        <p14:creationId xmlns:p14="http://schemas.microsoft.com/office/powerpoint/2010/main" val="2721772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18</a:t>
            </a:fld>
            <a:endParaRPr lang="de-DE"/>
          </a:p>
        </p:txBody>
      </p:sp>
    </p:spTree>
    <p:extLst>
      <p:ext uri="{BB962C8B-B14F-4D97-AF65-F5344CB8AC3E}">
        <p14:creationId xmlns:p14="http://schemas.microsoft.com/office/powerpoint/2010/main" val="311764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19</a:t>
            </a:fld>
            <a:endParaRPr lang="de-DE"/>
          </a:p>
        </p:txBody>
      </p:sp>
    </p:spTree>
    <p:extLst>
      <p:ext uri="{BB962C8B-B14F-4D97-AF65-F5344CB8AC3E}">
        <p14:creationId xmlns:p14="http://schemas.microsoft.com/office/powerpoint/2010/main" val="27120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20</a:t>
            </a:fld>
            <a:endParaRPr lang="de-DE"/>
          </a:p>
        </p:txBody>
      </p:sp>
    </p:spTree>
    <p:extLst>
      <p:ext uri="{BB962C8B-B14F-4D97-AF65-F5344CB8AC3E}">
        <p14:creationId xmlns:p14="http://schemas.microsoft.com/office/powerpoint/2010/main" val="258950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a:t>
            </a:fld>
            <a:endParaRPr lang="de-DE"/>
          </a:p>
        </p:txBody>
      </p:sp>
    </p:spTree>
    <p:extLst>
      <p:ext uri="{BB962C8B-B14F-4D97-AF65-F5344CB8AC3E}">
        <p14:creationId xmlns:p14="http://schemas.microsoft.com/office/powerpoint/2010/main" val="4177498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21</a:t>
            </a:fld>
            <a:endParaRPr lang="de-DE"/>
          </a:p>
        </p:txBody>
      </p:sp>
    </p:spTree>
    <p:extLst>
      <p:ext uri="{BB962C8B-B14F-4D97-AF65-F5344CB8AC3E}">
        <p14:creationId xmlns:p14="http://schemas.microsoft.com/office/powerpoint/2010/main" val="2040451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22</a:t>
            </a:fld>
            <a:endParaRPr lang="de-DE"/>
          </a:p>
        </p:txBody>
      </p:sp>
    </p:spTree>
    <p:extLst>
      <p:ext uri="{BB962C8B-B14F-4D97-AF65-F5344CB8AC3E}">
        <p14:creationId xmlns:p14="http://schemas.microsoft.com/office/powerpoint/2010/main" val="428824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23</a:t>
            </a:fld>
            <a:endParaRPr lang="de-DE"/>
          </a:p>
        </p:txBody>
      </p:sp>
    </p:spTree>
    <p:extLst>
      <p:ext uri="{BB962C8B-B14F-4D97-AF65-F5344CB8AC3E}">
        <p14:creationId xmlns:p14="http://schemas.microsoft.com/office/powerpoint/2010/main" val="3542342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24</a:t>
            </a:fld>
            <a:endParaRPr lang="de-DE"/>
          </a:p>
        </p:txBody>
      </p:sp>
    </p:spTree>
    <p:extLst>
      <p:ext uri="{BB962C8B-B14F-4D97-AF65-F5344CB8AC3E}">
        <p14:creationId xmlns:p14="http://schemas.microsoft.com/office/powerpoint/2010/main" val="947603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25</a:t>
            </a:fld>
            <a:endParaRPr lang="de-DE"/>
          </a:p>
        </p:txBody>
      </p:sp>
    </p:spTree>
    <p:extLst>
      <p:ext uri="{BB962C8B-B14F-4D97-AF65-F5344CB8AC3E}">
        <p14:creationId xmlns:p14="http://schemas.microsoft.com/office/powerpoint/2010/main" val="1009739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26</a:t>
            </a:fld>
            <a:endParaRPr lang="de-DE"/>
          </a:p>
        </p:txBody>
      </p:sp>
    </p:spTree>
    <p:extLst>
      <p:ext uri="{BB962C8B-B14F-4D97-AF65-F5344CB8AC3E}">
        <p14:creationId xmlns:p14="http://schemas.microsoft.com/office/powerpoint/2010/main" val="2109551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27</a:t>
            </a:fld>
            <a:endParaRPr lang="de-DE"/>
          </a:p>
        </p:txBody>
      </p:sp>
    </p:spTree>
    <p:extLst>
      <p:ext uri="{BB962C8B-B14F-4D97-AF65-F5344CB8AC3E}">
        <p14:creationId xmlns:p14="http://schemas.microsoft.com/office/powerpoint/2010/main" val="2854076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28</a:t>
            </a:fld>
            <a:endParaRPr lang="de-DE"/>
          </a:p>
        </p:txBody>
      </p:sp>
    </p:spTree>
    <p:extLst>
      <p:ext uri="{BB962C8B-B14F-4D97-AF65-F5344CB8AC3E}">
        <p14:creationId xmlns:p14="http://schemas.microsoft.com/office/powerpoint/2010/main" val="2189178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29</a:t>
            </a:fld>
            <a:endParaRPr lang="de-DE"/>
          </a:p>
        </p:txBody>
      </p:sp>
    </p:spTree>
    <p:extLst>
      <p:ext uri="{BB962C8B-B14F-4D97-AF65-F5344CB8AC3E}">
        <p14:creationId xmlns:p14="http://schemas.microsoft.com/office/powerpoint/2010/main" val="326418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30</a:t>
            </a:fld>
            <a:endParaRPr lang="de-DE"/>
          </a:p>
        </p:txBody>
      </p:sp>
    </p:spTree>
    <p:extLst>
      <p:ext uri="{BB962C8B-B14F-4D97-AF65-F5344CB8AC3E}">
        <p14:creationId xmlns:p14="http://schemas.microsoft.com/office/powerpoint/2010/main" val="392667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4</a:t>
            </a:fld>
            <a:endParaRPr lang="de-DE"/>
          </a:p>
        </p:txBody>
      </p:sp>
    </p:spTree>
    <p:extLst>
      <p:ext uri="{BB962C8B-B14F-4D97-AF65-F5344CB8AC3E}">
        <p14:creationId xmlns:p14="http://schemas.microsoft.com/office/powerpoint/2010/main" val="1227592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31</a:t>
            </a:fld>
            <a:endParaRPr lang="de-DE"/>
          </a:p>
        </p:txBody>
      </p:sp>
    </p:spTree>
    <p:extLst>
      <p:ext uri="{BB962C8B-B14F-4D97-AF65-F5344CB8AC3E}">
        <p14:creationId xmlns:p14="http://schemas.microsoft.com/office/powerpoint/2010/main" val="2992658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32</a:t>
            </a:fld>
            <a:endParaRPr lang="de-DE"/>
          </a:p>
        </p:txBody>
      </p:sp>
    </p:spTree>
    <p:extLst>
      <p:ext uri="{BB962C8B-B14F-4D97-AF65-F5344CB8AC3E}">
        <p14:creationId xmlns:p14="http://schemas.microsoft.com/office/powerpoint/2010/main" val="4247016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33</a:t>
            </a:fld>
            <a:endParaRPr lang="de-DE"/>
          </a:p>
        </p:txBody>
      </p:sp>
    </p:spTree>
    <p:extLst>
      <p:ext uri="{BB962C8B-B14F-4D97-AF65-F5344CB8AC3E}">
        <p14:creationId xmlns:p14="http://schemas.microsoft.com/office/powerpoint/2010/main" val="2078189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34</a:t>
            </a:fld>
            <a:endParaRPr lang="de-DE"/>
          </a:p>
        </p:txBody>
      </p:sp>
    </p:spTree>
    <p:extLst>
      <p:ext uri="{BB962C8B-B14F-4D97-AF65-F5344CB8AC3E}">
        <p14:creationId xmlns:p14="http://schemas.microsoft.com/office/powerpoint/2010/main" val="263167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5</a:t>
            </a:fld>
            <a:endParaRPr lang="de-DE"/>
          </a:p>
        </p:txBody>
      </p:sp>
    </p:spTree>
    <p:extLst>
      <p:ext uri="{BB962C8B-B14F-4D97-AF65-F5344CB8AC3E}">
        <p14:creationId xmlns:p14="http://schemas.microsoft.com/office/powerpoint/2010/main" val="120766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6</a:t>
            </a:fld>
            <a:endParaRPr lang="de-DE"/>
          </a:p>
        </p:txBody>
      </p:sp>
    </p:spTree>
    <p:extLst>
      <p:ext uri="{BB962C8B-B14F-4D97-AF65-F5344CB8AC3E}">
        <p14:creationId xmlns:p14="http://schemas.microsoft.com/office/powerpoint/2010/main" val="27308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7</a:t>
            </a:fld>
            <a:endParaRPr lang="de-DE"/>
          </a:p>
        </p:txBody>
      </p:sp>
    </p:spTree>
    <p:extLst>
      <p:ext uri="{BB962C8B-B14F-4D97-AF65-F5344CB8AC3E}">
        <p14:creationId xmlns:p14="http://schemas.microsoft.com/office/powerpoint/2010/main" val="326575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8</a:t>
            </a:fld>
            <a:endParaRPr lang="de-DE"/>
          </a:p>
        </p:txBody>
      </p:sp>
    </p:spTree>
    <p:extLst>
      <p:ext uri="{BB962C8B-B14F-4D97-AF65-F5344CB8AC3E}">
        <p14:creationId xmlns:p14="http://schemas.microsoft.com/office/powerpoint/2010/main" val="425238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9</a:t>
            </a:fld>
            <a:endParaRPr lang="de-DE"/>
          </a:p>
        </p:txBody>
      </p:sp>
    </p:spTree>
    <p:extLst>
      <p:ext uri="{BB962C8B-B14F-4D97-AF65-F5344CB8AC3E}">
        <p14:creationId xmlns:p14="http://schemas.microsoft.com/office/powerpoint/2010/main" val="253074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06D9CE6-A8B5-1043-9902-519BDB3E2EFE}" type="slidenum">
              <a:rPr lang="de-DE" smtClean="0"/>
              <a:t>10</a:t>
            </a:fld>
            <a:endParaRPr lang="de-DE"/>
          </a:p>
        </p:txBody>
      </p:sp>
    </p:spTree>
    <p:extLst>
      <p:ext uri="{BB962C8B-B14F-4D97-AF65-F5344CB8AC3E}">
        <p14:creationId xmlns:p14="http://schemas.microsoft.com/office/powerpoint/2010/main" val="661126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a:xfrm>
            <a:off x="0" y="0"/>
            <a:ext cx="12192000" cy="3420533"/>
          </a:xfrm>
          <a:prstGeom prst="rect">
            <a:avLst/>
          </a:prstGeom>
          <a:solidFill>
            <a:srgbClr val="002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Datumsplatzhalter 3"/>
          <p:cNvSpPr>
            <a:spLocks noGrp="1"/>
          </p:cNvSpPr>
          <p:nvPr>
            <p:ph type="dt" sz="half" idx="10"/>
          </p:nvPr>
        </p:nvSpPr>
        <p:spPr>
          <a:xfrm>
            <a:off x="838200" y="6356350"/>
            <a:ext cx="2743200" cy="365125"/>
          </a:xfrm>
        </p:spPr>
        <p:txBody>
          <a:bodyPr/>
          <a:lstStyle>
            <a:lvl1pPr>
              <a:defRPr>
                <a:solidFill>
                  <a:srgbClr val="002F73"/>
                </a:solidFill>
              </a:defRPr>
            </a:lvl1pPr>
          </a:lstStyle>
          <a:p>
            <a:r>
              <a:rPr lang="de-DE" dirty="0"/>
              <a:t>2. Februar 2024</a:t>
            </a:r>
          </a:p>
        </p:txBody>
      </p:sp>
      <p:sp>
        <p:nvSpPr>
          <p:cNvPr id="5" name="Fußzeilenplatzhalter 4"/>
          <p:cNvSpPr>
            <a:spLocks noGrp="1"/>
          </p:cNvSpPr>
          <p:nvPr>
            <p:ph type="ftr" sz="quarter" idx="11"/>
          </p:nvPr>
        </p:nvSpPr>
        <p:spPr/>
        <p:txBody>
          <a:bodyPr/>
          <a:lstStyle>
            <a:lvl1pPr>
              <a:defRPr>
                <a:solidFill>
                  <a:srgbClr val="002F73"/>
                </a:solidFill>
              </a:defRPr>
            </a:lvl1pPr>
          </a:lstStyle>
          <a:p>
            <a:r>
              <a:rPr lang="de-DE" dirty="0"/>
              <a:t>Ralph D. Braendli, Rechtsanwalt </a:t>
            </a:r>
          </a:p>
        </p:txBody>
      </p:sp>
      <p:sp>
        <p:nvSpPr>
          <p:cNvPr id="6" name="Foliennummernplatzhalter 5"/>
          <p:cNvSpPr>
            <a:spLocks noGrp="1"/>
          </p:cNvSpPr>
          <p:nvPr>
            <p:ph type="sldNum" sz="quarter" idx="12"/>
          </p:nvPr>
        </p:nvSpPr>
        <p:spPr/>
        <p:txBody>
          <a:bodyPr/>
          <a:lstStyle>
            <a:lvl1pPr>
              <a:defRPr>
                <a:solidFill>
                  <a:srgbClr val="002F73"/>
                </a:solidFill>
              </a:defRPr>
            </a:lvl1pPr>
          </a:lstStyle>
          <a:p>
            <a:fld id="{67DE3D54-BE75-C441-B9A5-25F706DFD003}" type="slidenum">
              <a:rPr lang="de-DE" smtClean="0"/>
              <a:pPr/>
              <a:t>‹Nr.›</a:t>
            </a:fld>
            <a:endParaRPr lang="de-DE" dirty="0"/>
          </a:p>
        </p:txBody>
      </p:sp>
      <p:sp>
        <p:nvSpPr>
          <p:cNvPr id="7" name="Titel 6"/>
          <p:cNvSpPr>
            <a:spLocks noGrp="1"/>
          </p:cNvSpPr>
          <p:nvPr>
            <p:ph type="title" hasCustomPrompt="1"/>
          </p:nvPr>
        </p:nvSpPr>
        <p:spPr>
          <a:xfrm>
            <a:off x="838200" y="3616325"/>
            <a:ext cx="10515600" cy="1325563"/>
          </a:xfrm>
        </p:spPr>
        <p:txBody>
          <a:bodyPr/>
          <a:lstStyle>
            <a:lvl1pPr>
              <a:defRPr b="1" i="0" baseline="0">
                <a:solidFill>
                  <a:srgbClr val="002F73"/>
                </a:solidFill>
              </a:defRPr>
            </a:lvl1pPr>
          </a:lstStyle>
          <a:p>
            <a:r>
              <a:rPr lang="de-DE" dirty="0"/>
              <a:t>Titel</a:t>
            </a:r>
          </a:p>
        </p:txBody>
      </p:sp>
      <p:pic>
        <p:nvPicPr>
          <p:cNvPr id="8" name="Bild 6"/>
          <p:cNvPicPr>
            <a:picLocks noChangeAspect="1"/>
          </p:cNvPicPr>
          <p:nvPr userDrawn="1"/>
        </p:nvPicPr>
        <p:blipFill rotWithShape="1">
          <a:blip r:embed="rId2">
            <a:extLst>
              <a:ext uri="{28A0092B-C50C-407E-A947-70E740481C1C}">
                <a14:useLocalDpi xmlns:a14="http://schemas.microsoft.com/office/drawing/2010/main" val="0"/>
              </a:ext>
            </a:extLst>
          </a:blip>
          <a:srcRect t="24165"/>
          <a:stretch/>
        </p:blipFill>
        <p:spPr>
          <a:xfrm>
            <a:off x="0" y="9144"/>
            <a:ext cx="3403600" cy="1355090"/>
          </a:xfrm>
          <a:prstGeom prst="rect">
            <a:avLst/>
          </a:prstGeom>
          <a:solidFill>
            <a:schemeClr val="bg1">
              <a:alpha val="0"/>
            </a:schemeClr>
          </a:solidFill>
        </p:spPr>
      </p:pic>
      <p:pic>
        <p:nvPicPr>
          <p:cNvPr id="10" name="Bild 9"/>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b="50123"/>
          <a:stretch/>
        </p:blipFill>
        <p:spPr>
          <a:xfrm>
            <a:off x="0" y="18288"/>
            <a:ext cx="12192000" cy="3420533"/>
          </a:xfrm>
          <a:prstGeom prst="rect">
            <a:avLst/>
          </a:prstGeom>
        </p:spPr>
      </p:pic>
    </p:spTree>
    <p:extLst>
      <p:ext uri="{BB962C8B-B14F-4D97-AF65-F5344CB8AC3E}">
        <p14:creationId xmlns:p14="http://schemas.microsoft.com/office/powerpoint/2010/main" val="61965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7143"/>
            <a:ext cx="7976616" cy="1278000"/>
          </a:xfrm>
        </p:spPr>
        <p:txBody>
          <a:bodyPr/>
          <a:lstStyle/>
          <a:p>
            <a:r>
              <a:rPr lang="de-DE"/>
              <a:t>Mastertitelformat bearbeiten</a:t>
            </a:r>
            <a:endParaRPr lang="de-DE" dirty="0"/>
          </a:p>
        </p:txBody>
      </p:sp>
      <p:sp>
        <p:nvSpPr>
          <p:cNvPr id="3" name="Inhaltsplatzhalter 2"/>
          <p:cNvSpPr>
            <a:spLocks noGrp="1"/>
          </p:cNvSpPr>
          <p:nvPr>
            <p:ph idx="1"/>
          </p:nvPr>
        </p:nvSpPr>
        <p:spPr>
          <a:xfrm>
            <a:off x="838200" y="1825200"/>
            <a:ext cx="10515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DE" dirty="0"/>
              <a:t>2. Februar 2024</a:t>
            </a:r>
          </a:p>
        </p:txBody>
      </p:sp>
      <p:sp>
        <p:nvSpPr>
          <p:cNvPr id="5" name="Fußzeilenplatzhalter 4"/>
          <p:cNvSpPr>
            <a:spLocks noGrp="1"/>
          </p:cNvSpPr>
          <p:nvPr>
            <p:ph type="ftr" sz="quarter" idx="11"/>
          </p:nvPr>
        </p:nvSpPr>
        <p:spPr/>
        <p:txBody>
          <a:bodyPr/>
          <a:lstStyle>
            <a:lvl1pPr>
              <a:defRPr/>
            </a:lvl1pPr>
          </a:lstStyle>
          <a:p>
            <a:r>
              <a:rPr lang="de-DE" dirty="0"/>
              <a:t>Ralph D. Braendli, Rechtsanwalt </a:t>
            </a:r>
          </a:p>
        </p:txBody>
      </p:sp>
      <p:sp>
        <p:nvSpPr>
          <p:cNvPr id="6" name="Foliennummernplatzhalter 5"/>
          <p:cNvSpPr>
            <a:spLocks noGrp="1"/>
          </p:cNvSpPr>
          <p:nvPr>
            <p:ph type="sldNum" sz="quarter" idx="12"/>
          </p:nvPr>
        </p:nvSpPr>
        <p:spPr/>
        <p:txBody>
          <a:bodyPr/>
          <a:lstStyle/>
          <a:p>
            <a:fld id="{67DE3D54-BE75-C441-B9A5-25F706DFD003}" type="slidenum">
              <a:rPr lang="de-DE" smtClean="0"/>
              <a:t>‹Nr.›</a:t>
            </a:fld>
            <a:endParaRPr lang="de-DE"/>
          </a:p>
        </p:txBody>
      </p:sp>
    </p:spTree>
    <p:extLst>
      <p:ext uri="{BB962C8B-B14F-4D97-AF65-F5344CB8AC3E}">
        <p14:creationId xmlns:p14="http://schemas.microsoft.com/office/powerpoint/2010/main" val="177905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r>
              <a:rPr lang="de-DE"/>
              <a:t>Datum</a:t>
            </a:r>
          </a:p>
        </p:txBody>
      </p:sp>
      <p:sp>
        <p:nvSpPr>
          <p:cNvPr id="5" name="Fußzeilenplatzhalter 4"/>
          <p:cNvSpPr>
            <a:spLocks noGrp="1"/>
          </p:cNvSpPr>
          <p:nvPr>
            <p:ph type="ftr" sz="quarter" idx="11"/>
          </p:nvPr>
        </p:nvSpPr>
        <p:spPr/>
        <p:txBody>
          <a:bodyPr/>
          <a:lstStyle/>
          <a:p>
            <a:r>
              <a:rPr lang="de-DE"/>
              <a:t>Vorname Name, Titel</a:t>
            </a:r>
          </a:p>
        </p:txBody>
      </p:sp>
      <p:sp>
        <p:nvSpPr>
          <p:cNvPr id="6" name="Foliennummernplatzhalter 5"/>
          <p:cNvSpPr>
            <a:spLocks noGrp="1"/>
          </p:cNvSpPr>
          <p:nvPr>
            <p:ph type="sldNum" sz="quarter" idx="12"/>
          </p:nvPr>
        </p:nvSpPr>
        <p:spPr/>
        <p:txBody>
          <a:bodyPr/>
          <a:lstStyle/>
          <a:p>
            <a:fld id="{67DE3D54-BE75-C441-B9A5-25F706DFD003}" type="slidenum">
              <a:rPr lang="de-DE" smtClean="0"/>
              <a:t>‹Nr.›</a:t>
            </a:fld>
            <a:endParaRPr lang="de-DE"/>
          </a:p>
        </p:txBody>
      </p:sp>
    </p:spTree>
    <p:extLst>
      <p:ext uri="{BB962C8B-B14F-4D97-AF65-F5344CB8AC3E}">
        <p14:creationId xmlns:p14="http://schemas.microsoft.com/office/powerpoint/2010/main" val="121757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2318"/>
            <a:ext cx="7977600" cy="1278000"/>
          </a:xfrm>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Datum</a:t>
            </a:r>
          </a:p>
        </p:txBody>
      </p:sp>
      <p:sp>
        <p:nvSpPr>
          <p:cNvPr id="6" name="Fußzeilenplatzhalter 5"/>
          <p:cNvSpPr>
            <a:spLocks noGrp="1"/>
          </p:cNvSpPr>
          <p:nvPr>
            <p:ph type="ftr" sz="quarter" idx="11"/>
          </p:nvPr>
        </p:nvSpPr>
        <p:spPr/>
        <p:txBody>
          <a:bodyPr/>
          <a:lstStyle/>
          <a:p>
            <a:r>
              <a:rPr lang="de-DE"/>
              <a:t>Vorname Name, Titel</a:t>
            </a:r>
          </a:p>
        </p:txBody>
      </p:sp>
      <p:sp>
        <p:nvSpPr>
          <p:cNvPr id="7" name="Foliennummernplatzhalter 6"/>
          <p:cNvSpPr>
            <a:spLocks noGrp="1"/>
          </p:cNvSpPr>
          <p:nvPr>
            <p:ph type="sldNum" sz="quarter" idx="12"/>
          </p:nvPr>
        </p:nvSpPr>
        <p:spPr/>
        <p:txBody>
          <a:bodyPr/>
          <a:lstStyle/>
          <a:p>
            <a:fld id="{67DE3D54-BE75-C441-B9A5-25F706DFD003}" type="slidenum">
              <a:rPr lang="de-DE" smtClean="0"/>
              <a:t>‹Nr.›</a:t>
            </a:fld>
            <a:endParaRPr lang="de-DE"/>
          </a:p>
        </p:txBody>
      </p:sp>
    </p:spTree>
    <p:extLst>
      <p:ext uri="{BB962C8B-B14F-4D97-AF65-F5344CB8AC3E}">
        <p14:creationId xmlns:p14="http://schemas.microsoft.com/office/powerpoint/2010/main" val="44715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8799" y="2922"/>
            <a:ext cx="7977600" cy="1278000"/>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t>Datum</a:t>
            </a:r>
          </a:p>
        </p:txBody>
      </p:sp>
      <p:sp>
        <p:nvSpPr>
          <p:cNvPr id="8" name="Fußzeilenplatzhalter 7"/>
          <p:cNvSpPr>
            <a:spLocks noGrp="1"/>
          </p:cNvSpPr>
          <p:nvPr>
            <p:ph type="ftr" sz="quarter" idx="11"/>
          </p:nvPr>
        </p:nvSpPr>
        <p:spPr/>
        <p:txBody>
          <a:bodyPr/>
          <a:lstStyle/>
          <a:p>
            <a:r>
              <a:rPr lang="de-DE"/>
              <a:t>Vorname Name, Titel</a:t>
            </a:r>
          </a:p>
        </p:txBody>
      </p:sp>
      <p:sp>
        <p:nvSpPr>
          <p:cNvPr id="9" name="Foliennummernplatzhalter 8"/>
          <p:cNvSpPr>
            <a:spLocks noGrp="1"/>
          </p:cNvSpPr>
          <p:nvPr>
            <p:ph type="sldNum" sz="quarter" idx="12"/>
          </p:nvPr>
        </p:nvSpPr>
        <p:spPr/>
        <p:txBody>
          <a:bodyPr/>
          <a:lstStyle/>
          <a:p>
            <a:fld id="{67DE3D54-BE75-C441-B9A5-25F706DFD003}" type="slidenum">
              <a:rPr lang="de-DE" smtClean="0"/>
              <a:t>‹Nr.›</a:t>
            </a:fld>
            <a:endParaRPr lang="de-DE"/>
          </a:p>
        </p:txBody>
      </p:sp>
    </p:spTree>
    <p:extLst>
      <p:ext uri="{BB962C8B-B14F-4D97-AF65-F5344CB8AC3E}">
        <p14:creationId xmlns:p14="http://schemas.microsoft.com/office/powerpoint/2010/main" val="123245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11462"/>
            <a:ext cx="7977600" cy="1278000"/>
          </a:xfrm>
        </p:spPr>
        <p:txBody>
          <a:bodyPr/>
          <a:lstStyle/>
          <a:p>
            <a:r>
              <a:rPr lang="de-DE"/>
              <a:t>Mastertitelformat bearbeiten</a:t>
            </a:r>
          </a:p>
        </p:txBody>
      </p:sp>
      <p:sp>
        <p:nvSpPr>
          <p:cNvPr id="3" name="Datumsplatzhalter 2"/>
          <p:cNvSpPr>
            <a:spLocks noGrp="1"/>
          </p:cNvSpPr>
          <p:nvPr>
            <p:ph type="dt" sz="half" idx="10"/>
          </p:nvPr>
        </p:nvSpPr>
        <p:spPr/>
        <p:txBody>
          <a:bodyPr/>
          <a:lstStyle/>
          <a:p>
            <a:r>
              <a:rPr lang="de-DE"/>
              <a:t>Datum</a:t>
            </a:r>
          </a:p>
        </p:txBody>
      </p:sp>
      <p:sp>
        <p:nvSpPr>
          <p:cNvPr id="4" name="Fußzeilenplatzhalter 3"/>
          <p:cNvSpPr>
            <a:spLocks noGrp="1"/>
          </p:cNvSpPr>
          <p:nvPr>
            <p:ph type="ftr" sz="quarter" idx="11"/>
          </p:nvPr>
        </p:nvSpPr>
        <p:spPr/>
        <p:txBody>
          <a:bodyPr/>
          <a:lstStyle/>
          <a:p>
            <a:r>
              <a:rPr lang="de-DE"/>
              <a:t>Vorname Name, Titel</a:t>
            </a:r>
          </a:p>
        </p:txBody>
      </p:sp>
      <p:sp>
        <p:nvSpPr>
          <p:cNvPr id="5" name="Foliennummernplatzhalter 4"/>
          <p:cNvSpPr>
            <a:spLocks noGrp="1"/>
          </p:cNvSpPr>
          <p:nvPr>
            <p:ph type="sldNum" sz="quarter" idx="12"/>
          </p:nvPr>
        </p:nvSpPr>
        <p:spPr/>
        <p:txBody>
          <a:bodyPr/>
          <a:lstStyle/>
          <a:p>
            <a:fld id="{67DE3D54-BE75-C441-B9A5-25F706DFD003}" type="slidenum">
              <a:rPr lang="de-DE" smtClean="0"/>
              <a:t>‹Nr.›</a:t>
            </a:fld>
            <a:endParaRPr lang="de-DE"/>
          </a:p>
        </p:txBody>
      </p:sp>
    </p:spTree>
    <p:extLst>
      <p:ext uri="{BB962C8B-B14F-4D97-AF65-F5344CB8AC3E}">
        <p14:creationId xmlns:p14="http://schemas.microsoft.com/office/powerpoint/2010/main" val="131201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Datum</a:t>
            </a:r>
          </a:p>
        </p:txBody>
      </p:sp>
      <p:sp>
        <p:nvSpPr>
          <p:cNvPr id="3" name="Fußzeilenplatzhalter 2"/>
          <p:cNvSpPr>
            <a:spLocks noGrp="1"/>
          </p:cNvSpPr>
          <p:nvPr>
            <p:ph type="ftr" sz="quarter" idx="11"/>
          </p:nvPr>
        </p:nvSpPr>
        <p:spPr/>
        <p:txBody>
          <a:bodyPr/>
          <a:lstStyle/>
          <a:p>
            <a:r>
              <a:rPr lang="de-DE"/>
              <a:t>Vorname Name, Titel</a:t>
            </a:r>
          </a:p>
        </p:txBody>
      </p:sp>
      <p:sp>
        <p:nvSpPr>
          <p:cNvPr id="4" name="Foliennummernplatzhalter 3"/>
          <p:cNvSpPr>
            <a:spLocks noGrp="1"/>
          </p:cNvSpPr>
          <p:nvPr>
            <p:ph type="sldNum" sz="quarter" idx="12"/>
          </p:nvPr>
        </p:nvSpPr>
        <p:spPr/>
        <p:txBody>
          <a:bodyPr/>
          <a:lstStyle/>
          <a:p>
            <a:fld id="{67DE3D54-BE75-C441-B9A5-25F706DFD003}" type="slidenum">
              <a:rPr lang="de-DE" smtClean="0"/>
              <a:t>‹Nr.›</a:t>
            </a:fld>
            <a:endParaRPr lang="de-DE"/>
          </a:p>
        </p:txBody>
      </p:sp>
    </p:spTree>
    <p:extLst>
      <p:ext uri="{BB962C8B-B14F-4D97-AF65-F5344CB8AC3E}">
        <p14:creationId xmlns:p14="http://schemas.microsoft.com/office/powerpoint/2010/main" val="64741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8200" y="1636776"/>
            <a:ext cx="10515600" cy="454018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rgbClr val="002F73"/>
                </a:solidFill>
                <a:latin typeface="arial" charset="0"/>
              </a:defRPr>
            </a:lvl1pPr>
          </a:lstStyle>
          <a:p>
            <a:r>
              <a:rPr lang="de-DE" dirty="0"/>
              <a:t>2. Februar 2024</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rgbClr val="002F73"/>
                </a:solidFill>
                <a:latin typeface="arial" charset="0"/>
              </a:defRPr>
            </a:lvl1pPr>
          </a:lstStyle>
          <a:p>
            <a:r>
              <a:rPr lang="de-DE" dirty="0"/>
              <a:t>Ralph D. Braendli, Rechtsanwalt </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rgbClr val="002F73"/>
                </a:solidFill>
                <a:latin typeface="arial" charset="0"/>
              </a:defRPr>
            </a:lvl1pPr>
          </a:lstStyle>
          <a:p>
            <a:fld id="{67DE3D54-BE75-C441-B9A5-25F706DFD003}" type="slidenum">
              <a:rPr lang="de-DE" smtClean="0"/>
              <a:pPr/>
              <a:t>‹Nr.›</a:t>
            </a:fld>
            <a:endParaRPr lang="de-DE" dirty="0"/>
          </a:p>
        </p:txBody>
      </p:sp>
      <p:sp>
        <p:nvSpPr>
          <p:cNvPr id="8" name="Rechteck 7"/>
          <p:cNvSpPr/>
          <p:nvPr/>
        </p:nvSpPr>
        <p:spPr>
          <a:xfrm>
            <a:off x="0" y="-3175"/>
            <a:ext cx="12192000" cy="1283335"/>
          </a:xfrm>
          <a:prstGeom prst="rect">
            <a:avLst/>
          </a:prstGeom>
          <a:solidFill>
            <a:srgbClr val="002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Bild 6"/>
          <p:cNvPicPr>
            <a:picLocks noChangeAspect="1"/>
          </p:cNvPicPr>
          <p:nvPr/>
        </p:nvPicPr>
        <p:blipFill rotWithShape="1">
          <a:blip r:embed="rId9">
            <a:extLst>
              <a:ext uri="{28A0092B-C50C-407E-A947-70E740481C1C}">
                <a14:useLocalDpi xmlns:a14="http://schemas.microsoft.com/office/drawing/2010/main" val="0"/>
              </a:ext>
            </a:extLst>
          </a:blip>
          <a:srcRect t="29342" b="-1"/>
          <a:stretch/>
        </p:blipFill>
        <p:spPr>
          <a:xfrm>
            <a:off x="9634674" y="2319"/>
            <a:ext cx="2557325" cy="948657"/>
          </a:xfrm>
          <a:prstGeom prst="rect">
            <a:avLst/>
          </a:prstGeom>
        </p:spPr>
      </p:pic>
      <p:sp>
        <p:nvSpPr>
          <p:cNvPr id="2" name="Titelplatzhalter 1"/>
          <p:cNvSpPr>
            <a:spLocks noGrp="1"/>
          </p:cNvSpPr>
          <p:nvPr>
            <p:ph type="title"/>
          </p:nvPr>
        </p:nvSpPr>
        <p:spPr>
          <a:xfrm>
            <a:off x="838800" y="2319"/>
            <a:ext cx="7977600" cy="1277842"/>
          </a:xfrm>
          <a:prstGeom prst="rect">
            <a:avLst/>
          </a:prstGeom>
        </p:spPr>
        <p:txBody>
          <a:bodyPr vert="horz" lIns="91440" tIns="45720" rIns="91440" bIns="45720" rtlCol="0" anchor="ctr">
            <a:normAutofit/>
          </a:bodyPr>
          <a:lstStyle/>
          <a:p>
            <a:r>
              <a:rPr lang="de-DE" dirty="0"/>
              <a:t>Titel</a:t>
            </a:r>
          </a:p>
        </p:txBody>
      </p:sp>
    </p:spTree>
    <p:extLst>
      <p:ext uri="{BB962C8B-B14F-4D97-AF65-F5344CB8AC3E}">
        <p14:creationId xmlns:p14="http://schemas.microsoft.com/office/powerpoint/2010/main" val="96945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914400" rtl="0" eaLnBrk="1" latinLnBrk="0" hangingPunct="1">
        <a:lnSpc>
          <a:spcPct val="90000"/>
        </a:lnSpc>
        <a:spcBef>
          <a:spcPct val="0"/>
        </a:spcBef>
        <a:buNone/>
        <a:defRPr sz="4400" b="1" i="0" kern="1200" baseline="0">
          <a:solidFill>
            <a:schemeClr val="bg1"/>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kesb.dij.be.ch/de/start/Erwachsene/vorsorgeauftrag-und-patientenverfuegung.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romentesana.ch/selbstbestimmt-genesen/recht-und-versicherung/erwachsenenschutzrech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fmh.ch/dienstleistungen/recht/patientenverfuegung.cfm#i112596" TargetMode="External"/><Relationship Id="rId5" Type="http://schemas.openxmlformats.org/officeDocument/2006/relationships/hyperlink" Target="https://www.bag.admin.ch/bag/de/home/medizin-und-forschung/patientenrechte/recht-patientinnenverfuegung.html" TargetMode="External"/><Relationship Id="rId4" Type="http://schemas.openxmlformats.org/officeDocument/2006/relationships/hyperlink" Target="https://www.kesb.dij.be.ch/de/star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w-p.ch/de/rechtsthem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w-p.ch/de/rechtsthemen/die-revision-des-erbrechts-neuerungen-beim-pflichtteilsrech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lw-p.ch/de/rechtsthemen/das-revidierte-erbrecht-per-1-januar-202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2. Februar 2024</a:t>
            </a:r>
          </a:p>
        </p:txBody>
      </p:sp>
      <p:sp>
        <p:nvSpPr>
          <p:cNvPr id="3" name="Fußzeilenplatzhalter 2"/>
          <p:cNvSpPr>
            <a:spLocks noGrp="1"/>
          </p:cNvSpPr>
          <p:nvPr>
            <p:ph type="ftr" sz="quarter" idx="11"/>
          </p:nvPr>
        </p:nvSpPr>
        <p:spPr/>
        <p:txBody>
          <a:bodyPr/>
          <a:lstStyle/>
          <a:p>
            <a:r>
              <a:rPr lang="de-DE" dirty="0"/>
              <a:t>Ralph D. Braendli, Rechtsanwalt </a:t>
            </a:r>
          </a:p>
        </p:txBody>
      </p:sp>
      <p:sp>
        <p:nvSpPr>
          <p:cNvPr id="4" name="Foliennummernplatzhalter 3"/>
          <p:cNvSpPr>
            <a:spLocks noGrp="1"/>
          </p:cNvSpPr>
          <p:nvPr>
            <p:ph type="sldNum" sz="quarter" idx="12"/>
          </p:nvPr>
        </p:nvSpPr>
        <p:spPr/>
        <p:txBody>
          <a:bodyPr/>
          <a:lstStyle/>
          <a:p>
            <a:fld id="{67DE3D54-BE75-C441-B9A5-25F706DFD003}" type="slidenum">
              <a:rPr lang="de-DE" smtClean="0"/>
              <a:pPr/>
              <a:t>1</a:t>
            </a:fld>
            <a:endParaRPr lang="de-DE" dirty="0"/>
          </a:p>
        </p:txBody>
      </p:sp>
      <p:sp>
        <p:nvSpPr>
          <p:cNvPr id="6" name="Titel 5">
            <a:extLst>
              <a:ext uri="{FF2B5EF4-FFF2-40B4-BE49-F238E27FC236}">
                <a16:creationId xmlns:a16="http://schemas.microsoft.com/office/drawing/2014/main" id="{D2E58D15-1C41-479F-85BF-6AE5017BFB55}"/>
              </a:ext>
            </a:extLst>
          </p:cNvPr>
          <p:cNvSpPr>
            <a:spLocks noGrp="1"/>
          </p:cNvSpPr>
          <p:nvPr>
            <p:ph type="title"/>
          </p:nvPr>
        </p:nvSpPr>
        <p:spPr>
          <a:xfrm>
            <a:off x="838200" y="3895725"/>
            <a:ext cx="10515600" cy="2047875"/>
          </a:xfrm>
        </p:spPr>
        <p:txBody>
          <a:bodyPr>
            <a:normAutofit fontScale="90000"/>
          </a:bodyPr>
          <a:lstStyle/>
          <a:p>
            <a:r>
              <a:rPr lang="de-CH" dirty="0"/>
              <a:t>Vorsorgeauftrag und Generalvollmacht</a:t>
            </a:r>
            <a:br>
              <a:rPr lang="de-CH" dirty="0"/>
            </a:br>
            <a:br>
              <a:rPr lang="de-CH" dirty="0"/>
            </a:br>
            <a:r>
              <a:rPr lang="de-CH" dirty="0"/>
              <a:t>Änderungen im Erbrecht per 1.1.2023</a:t>
            </a:r>
            <a:br>
              <a:rPr lang="de-CH" dirty="0"/>
            </a:br>
            <a:br>
              <a:rPr lang="de-CH" dirty="0"/>
            </a:br>
            <a:r>
              <a:rPr lang="de-CH" sz="2700" dirty="0"/>
              <a:t>Ralph D. Braendli, Rechtsanwalt, Advokatur, Notariat Lemann, Walz &amp; Partner, Bern und (neu ab Frühjahr 2024) Seedorf</a:t>
            </a:r>
            <a:endParaRPr lang="de-CH" dirty="0"/>
          </a:p>
        </p:txBody>
      </p:sp>
    </p:spTree>
    <p:extLst>
      <p:ext uri="{BB962C8B-B14F-4D97-AF65-F5344CB8AC3E}">
        <p14:creationId xmlns:p14="http://schemas.microsoft.com/office/powerpoint/2010/main" val="171948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D0108-4CAF-461C-A0B3-5D6DFD8410E3}"/>
              </a:ext>
            </a:extLst>
          </p:cNvPr>
          <p:cNvSpPr>
            <a:spLocks noGrp="1"/>
          </p:cNvSpPr>
          <p:nvPr>
            <p:ph type="title"/>
          </p:nvPr>
        </p:nvSpPr>
        <p:spPr/>
        <p:txBody>
          <a:bodyPr/>
          <a:lstStyle/>
          <a:p>
            <a:r>
              <a:rPr lang="de-CH" dirty="0"/>
              <a:t>Selbstbestimmung</a:t>
            </a:r>
          </a:p>
        </p:txBody>
      </p:sp>
      <p:sp>
        <p:nvSpPr>
          <p:cNvPr id="3" name="Inhaltsplatzhalter 2">
            <a:extLst>
              <a:ext uri="{FF2B5EF4-FFF2-40B4-BE49-F238E27FC236}">
                <a16:creationId xmlns:a16="http://schemas.microsoft.com/office/drawing/2014/main" id="{B18A49FE-26A0-4211-AD61-232C8F2C287C}"/>
              </a:ext>
            </a:extLst>
          </p:cNvPr>
          <p:cNvSpPr>
            <a:spLocks noGrp="1"/>
          </p:cNvSpPr>
          <p:nvPr>
            <p:ph idx="1"/>
          </p:nvPr>
        </p:nvSpPr>
        <p:spPr/>
        <p:txBody>
          <a:bodyPr>
            <a:normAutofit lnSpcReduction="10000"/>
          </a:bodyPr>
          <a:lstStyle/>
          <a:p>
            <a:r>
              <a:rPr lang="de-CH" dirty="0"/>
              <a:t>Lebensführung nach eigenen Vorstellungen</a:t>
            </a:r>
          </a:p>
          <a:p>
            <a:pPr lvl="1">
              <a:buFont typeface="Wingdings" panose="05000000000000000000" pitchFamily="2" charset="2"/>
              <a:buChar char="Ø"/>
            </a:pPr>
            <a:r>
              <a:rPr lang="de-CH" dirty="0"/>
              <a:t>Solange man urteilsfähig ist, darf man über sich selber bestimmen, eigenes Vermögen aufbrauchen/verschleudern, medizinische Eingriffe verweigern, etc.</a:t>
            </a:r>
          </a:p>
          <a:p>
            <a:pPr lvl="1">
              <a:buFont typeface="Wingdings" panose="05000000000000000000" pitchFamily="2" charset="2"/>
              <a:buChar char="Ø"/>
            </a:pPr>
            <a:r>
              <a:rPr lang="de-CH" dirty="0"/>
              <a:t>Man darf sich «unvernünftig» verhalten!</a:t>
            </a:r>
            <a:br>
              <a:rPr lang="de-CH" dirty="0"/>
            </a:br>
            <a:br>
              <a:rPr lang="de-CH" dirty="0"/>
            </a:br>
            <a:endParaRPr lang="de-CH" dirty="0"/>
          </a:p>
          <a:p>
            <a:r>
              <a:rPr lang="de-CH" dirty="0"/>
              <a:t>Selbstvorsorge im Fall einer möglichen Urteilsfähigkeit / Krankheitsbedingten Unfähigkeit / Abwesenheit</a:t>
            </a:r>
          </a:p>
          <a:p>
            <a:pPr lvl="1">
              <a:buFont typeface="Wingdings" panose="05000000000000000000" pitchFamily="2" charset="2"/>
              <a:buChar char="Ø"/>
            </a:pPr>
            <a:r>
              <a:rPr lang="de-CH" dirty="0"/>
              <a:t>Vorsorgeauftrag</a:t>
            </a:r>
          </a:p>
          <a:p>
            <a:pPr lvl="1">
              <a:buFont typeface="Wingdings" panose="05000000000000000000" pitchFamily="2" charset="2"/>
              <a:buChar char="Ø"/>
            </a:pPr>
            <a:r>
              <a:rPr lang="de-CH" dirty="0"/>
              <a:t>Generalvollmacht</a:t>
            </a:r>
          </a:p>
          <a:p>
            <a:pPr lvl="1">
              <a:buFont typeface="Wingdings" panose="05000000000000000000" pitchFamily="2" charset="2"/>
              <a:buChar char="Ø"/>
            </a:pPr>
            <a:r>
              <a:rPr lang="de-CH" dirty="0"/>
              <a:t>Patientenverfügung</a:t>
            </a:r>
          </a:p>
        </p:txBody>
      </p:sp>
      <p:sp>
        <p:nvSpPr>
          <p:cNvPr id="4" name="Datumsplatzhalter 3">
            <a:extLst>
              <a:ext uri="{FF2B5EF4-FFF2-40B4-BE49-F238E27FC236}">
                <a16:creationId xmlns:a16="http://schemas.microsoft.com/office/drawing/2014/main" id="{F2A862A5-B08C-497E-A442-BC69D22CF38B}"/>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579AE09A-0D5F-4B22-B5D7-027CD16573AC}"/>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70494C16-9FF1-41FE-A7D2-772F0A31FD07}"/>
              </a:ext>
            </a:extLst>
          </p:cNvPr>
          <p:cNvSpPr>
            <a:spLocks noGrp="1"/>
          </p:cNvSpPr>
          <p:nvPr>
            <p:ph type="sldNum" sz="quarter" idx="12"/>
          </p:nvPr>
        </p:nvSpPr>
        <p:spPr/>
        <p:txBody>
          <a:bodyPr/>
          <a:lstStyle/>
          <a:p>
            <a:fld id="{67DE3D54-BE75-C441-B9A5-25F706DFD003}" type="slidenum">
              <a:rPr lang="de-DE" smtClean="0"/>
              <a:t>10</a:t>
            </a:fld>
            <a:endParaRPr lang="de-DE"/>
          </a:p>
        </p:txBody>
      </p:sp>
    </p:spTree>
    <p:extLst>
      <p:ext uri="{BB962C8B-B14F-4D97-AF65-F5344CB8AC3E}">
        <p14:creationId xmlns:p14="http://schemas.microsoft.com/office/powerpoint/2010/main" val="229349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086C6-A0BA-48D1-A69E-EEF1E4B8D646}"/>
              </a:ext>
            </a:extLst>
          </p:cNvPr>
          <p:cNvSpPr>
            <a:spLocks noGrp="1"/>
          </p:cNvSpPr>
          <p:nvPr>
            <p:ph type="title"/>
          </p:nvPr>
        </p:nvSpPr>
        <p:spPr/>
        <p:txBody>
          <a:bodyPr/>
          <a:lstStyle/>
          <a:p>
            <a:r>
              <a:rPr lang="de-CH" dirty="0"/>
              <a:t>Urteilsfähigkeit</a:t>
            </a:r>
          </a:p>
        </p:txBody>
      </p:sp>
      <p:sp>
        <p:nvSpPr>
          <p:cNvPr id="3" name="Inhaltsplatzhalter 2">
            <a:extLst>
              <a:ext uri="{FF2B5EF4-FFF2-40B4-BE49-F238E27FC236}">
                <a16:creationId xmlns:a16="http://schemas.microsoft.com/office/drawing/2014/main" id="{A46F4207-2610-4150-92AE-2E9AB7A29058}"/>
              </a:ext>
            </a:extLst>
          </p:cNvPr>
          <p:cNvSpPr>
            <a:spLocks noGrp="1"/>
          </p:cNvSpPr>
          <p:nvPr>
            <p:ph idx="1"/>
          </p:nvPr>
        </p:nvSpPr>
        <p:spPr/>
        <p:txBody>
          <a:bodyPr/>
          <a:lstStyle/>
          <a:p>
            <a:pPr marL="0" indent="0">
              <a:buNone/>
            </a:pPr>
            <a:r>
              <a:rPr lang="de-CH" b="1" dirty="0"/>
              <a:t>Artikel 16 ZGB</a:t>
            </a:r>
            <a:r>
              <a:rPr lang="de-CH" dirty="0"/>
              <a:t>:</a:t>
            </a:r>
          </a:p>
          <a:p>
            <a:pPr marL="0" indent="0">
              <a:buNone/>
            </a:pPr>
            <a:endParaRPr lang="de-CH" dirty="0"/>
          </a:p>
          <a:p>
            <a:pPr marL="0" indent="0">
              <a:buNone/>
            </a:pPr>
            <a:r>
              <a:rPr lang="de-CH" dirty="0"/>
              <a:t>Urteilsfähig im Sinne dieses Gesetzes ist jede Person, der nicht wegen ihres Kindesalters, infolge geistiger Behinderung, psychischer Störung, Rausch oder ähnlicher Zustände die Fähigkeit mangelt, vernunftgemäss zu handeln.</a:t>
            </a:r>
          </a:p>
        </p:txBody>
      </p:sp>
      <p:sp>
        <p:nvSpPr>
          <p:cNvPr id="4" name="Datumsplatzhalter 3">
            <a:extLst>
              <a:ext uri="{FF2B5EF4-FFF2-40B4-BE49-F238E27FC236}">
                <a16:creationId xmlns:a16="http://schemas.microsoft.com/office/drawing/2014/main" id="{5DDCC078-46F8-44F5-B25A-247F5E8D8D2A}"/>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7A72D94A-3E4F-48BE-B004-7D223EE329B3}"/>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1786B044-B7EF-494A-ADA6-75D6BFA26A31}"/>
              </a:ext>
            </a:extLst>
          </p:cNvPr>
          <p:cNvSpPr>
            <a:spLocks noGrp="1"/>
          </p:cNvSpPr>
          <p:nvPr>
            <p:ph type="sldNum" sz="quarter" idx="12"/>
          </p:nvPr>
        </p:nvSpPr>
        <p:spPr/>
        <p:txBody>
          <a:bodyPr/>
          <a:lstStyle/>
          <a:p>
            <a:fld id="{67DE3D54-BE75-C441-B9A5-25F706DFD003}" type="slidenum">
              <a:rPr lang="de-DE" smtClean="0"/>
              <a:t>11</a:t>
            </a:fld>
            <a:endParaRPr lang="de-DE"/>
          </a:p>
        </p:txBody>
      </p:sp>
    </p:spTree>
    <p:extLst>
      <p:ext uri="{BB962C8B-B14F-4D97-AF65-F5344CB8AC3E}">
        <p14:creationId xmlns:p14="http://schemas.microsoft.com/office/powerpoint/2010/main" val="157076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76560-3835-46D3-88E0-2590826D87F8}"/>
              </a:ext>
            </a:extLst>
          </p:cNvPr>
          <p:cNvSpPr>
            <a:spLocks noGrp="1"/>
          </p:cNvSpPr>
          <p:nvPr>
            <p:ph type="title"/>
          </p:nvPr>
        </p:nvSpPr>
        <p:spPr/>
        <p:txBody>
          <a:bodyPr/>
          <a:lstStyle/>
          <a:p>
            <a:r>
              <a:rPr lang="de-CH" dirty="0"/>
              <a:t>Bedeutung</a:t>
            </a:r>
          </a:p>
        </p:txBody>
      </p:sp>
      <p:sp>
        <p:nvSpPr>
          <p:cNvPr id="3" name="Inhaltsplatzhalter 2">
            <a:extLst>
              <a:ext uri="{FF2B5EF4-FFF2-40B4-BE49-F238E27FC236}">
                <a16:creationId xmlns:a16="http://schemas.microsoft.com/office/drawing/2014/main" id="{7E1B0A62-19C8-4208-9A21-FC989B81515C}"/>
              </a:ext>
            </a:extLst>
          </p:cNvPr>
          <p:cNvSpPr>
            <a:spLocks noGrp="1"/>
          </p:cNvSpPr>
          <p:nvPr>
            <p:ph idx="1"/>
          </p:nvPr>
        </p:nvSpPr>
        <p:spPr/>
        <p:txBody>
          <a:bodyPr>
            <a:normAutofit lnSpcReduction="10000"/>
          </a:bodyPr>
          <a:lstStyle/>
          <a:p>
            <a:r>
              <a:rPr lang="de-CH" dirty="0"/>
              <a:t>Abgrenzung Selbst- und Fremdbestimmung</a:t>
            </a:r>
          </a:p>
          <a:p>
            <a:r>
              <a:rPr lang="de-CH" dirty="0"/>
              <a:t>Urteilsfähigkeit ist vernunftgemässes Verhalten, Einsicht in die eigenen Handlungen</a:t>
            </a:r>
          </a:p>
          <a:p>
            <a:r>
              <a:rPr lang="de-CH" dirty="0"/>
              <a:t>NICHT: vernünftiges Handeln, sinnvolle Handlungen; massgebend ist das Wertesystem der betroffenen Person und nicht der Allgemeinheit</a:t>
            </a:r>
          </a:p>
          <a:p>
            <a:r>
              <a:rPr lang="de-CH" dirty="0"/>
              <a:t>Ist differenziert anzusehen und von Fall zu Fall zu entscheiden</a:t>
            </a:r>
          </a:p>
          <a:p>
            <a:r>
              <a:rPr lang="de-CH" dirty="0"/>
              <a:t>Wird bei mündigen Personen vermutet</a:t>
            </a:r>
          </a:p>
          <a:p>
            <a:r>
              <a:rPr lang="de-CH" dirty="0"/>
              <a:t>JA oder NEIN, keine Schattierungen möglich</a:t>
            </a:r>
          </a:p>
          <a:p>
            <a:r>
              <a:rPr lang="de-CH" dirty="0"/>
              <a:t>Urteils</a:t>
            </a:r>
            <a:r>
              <a:rPr lang="de-CH" b="1" dirty="0">
                <a:solidFill>
                  <a:srgbClr val="FF0000"/>
                </a:solidFill>
              </a:rPr>
              <a:t>un</a:t>
            </a:r>
            <a:r>
              <a:rPr lang="de-CH" dirty="0"/>
              <a:t>fähigkeit muss durch ärztl. Zeugnis belegt sein</a:t>
            </a:r>
          </a:p>
        </p:txBody>
      </p:sp>
      <p:sp>
        <p:nvSpPr>
          <p:cNvPr id="4" name="Datumsplatzhalter 3">
            <a:extLst>
              <a:ext uri="{FF2B5EF4-FFF2-40B4-BE49-F238E27FC236}">
                <a16:creationId xmlns:a16="http://schemas.microsoft.com/office/drawing/2014/main" id="{2A520E7D-B579-47D8-B24B-06ADB772F46D}"/>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11928E6A-B2EE-4F52-8D96-52CF5C673551}"/>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1DD50C0C-0582-45B0-AE5D-4D39FA6D0CB2}"/>
              </a:ext>
            </a:extLst>
          </p:cNvPr>
          <p:cNvSpPr>
            <a:spLocks noGrp="1"/>
          </p:cNvSpPr>
          <p:nvPr>
            <p:ph type="sldNum" sz="quarter" idx="12"/>
          </p:nvPr>
        </p:nvSpPr>
        <p:spPr/>
        <p:txBody>
          <a:bodyPr/>
          <a:lstStyle/>
          <a:p>
            <a:fld id="{67DE3D54-BE75-C441-B9A5-25F706DFD003}" type="slidenum">
              <a:rPr lang="de-DE" smtClean="0"/>
              <a:t>12</a:t>
            </a:fld>
            <a:endParaRPr lang="de-DE"/>
          </a:p>
        </p:txBody>
      </p:sp>
    </p:spTree>
    <p:extLst>
      <p:ext uri="{BB962C8B-B14F-4D97-AF65-F5344CB8AC3E}">
        <p14:creationId xmlns:p14="http://schemas.microsoft.com/office/powerpoint/2010/main" val="418966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B73BA-02E9-421B-94E7-70212A221AFE}"/>
              </a:ext>
            </a:extLst>
          </p:cNvPr>
          <p:cNvSpPr>
            <a:spLocks noGrp="1"/>
          </p:cNvSpPr>
          <p:nvPr>
            <p:ph type="title"/>
          </p:nvPr>
        </p:nvSpPr>
        <p:spPr/>
        <p:txBody>
          <a:bodyPr>
            <a:normAutofit fontScale="90000"/>
          </a:bodyPr>
          <a:lstStyle/>
          <a:p>
            <a:r>
              <a:rPr lang="de-CH" dirty="0"/>
              <a:t>Patientenverfügung vs. Vorsorgeauftrag</a:t>
            </a:r>
          </a:p>
        </p:txBody>
      </p:sp>
      <p:sp>
        <p:nvSpPr>
          <p:cNvPr id="3" name="Inhaltsplatzhalter 2">
            <a:extLst>
              <a:ext uri="{FF2B5EF4-FFF2-40B4-BE49-F238E27FC236}">
                <a16:creationId xmlns:a16="http://schemas.microsoft.com/office/drawing/2014/main" id="{C5AEC50D-E8AC-47A3-91E3-EBCAD0E3C432}"/>
              </a:ext>
            </a:extLst>
          </p:cNvPr>
          <p:cNvSpPr>
            <a:spLocks noGrp="1"/>
          </p:cNvSpPr>
          <p:nvPr>
            <p:ph idx="1"/>
          </p:nvPr>
        </p:nvSpPr>
        <p:spPr/>
        <p:txBody>
          <a:bodyPr/>
          <a:lstStyle/>
          <a:p>
            <a:r>
              <a:rPr lang="de-CH" b="1" dirty="0"/>
              <a:t>Patientenverfügung</a:t>
            </a:r>
            <a:r>
              <a:rPr lang="de-CH" dirty="0"/>
              <a:t>: </a:t>
            </a:r>
            <a:r>
              <a:rPr lang="de-CH" i="1" dirty="0"/>
              <a:t>Gesundheitliche</a:t>
            </a:r>
            <a:r>
              <a:rPr lang="de-CH" dirty="0"/>
              <a:t> Vorausverfügung im Hinblick auf eine mögliche Urteilsunfähigkeit (schriftlich, Datum und Unterschrift); gilt sofort.</a:t>
            </a:r>
          </a:p>
          <a:p>
            <a:endParaRPr lang="de-CH" dirty="0"/>
          </a:p>
          <a:p>
            <a:r>
              <a:rPr lang="de-CH" b="1" dirty="0"/>
              <a:t>Vorsorgeauftrag</a:t>
            </a:r>
            <a:r>
              <a:rPr lang="de-CH" dirty="0"/>
              <a:t>: </a:t>
            </a:r>
            <a:r>
              <a:rPr lang="de-CH" i="1" dirty="0"/>
              <a:t>Umfassende</a:t>
            </a:r>
            <a:r>
              <a:rPr lang="de-CH" dirty="0"/>
              <a:t> Vorausverfügung im Hinblick auf eine mögliche Urteilsunfähigkeit (handschriftlich, Datum, Unterschrift oder </a:t>
            </a:r>
            <a:r>
              <a:rPr lang="de-CH" dirty="0" err="1"/>
              <a:t>öff</a:t>
            </a:r>
            <a:r>
              <a:rPr lang="de-CH" dirty="0"/>
              <a:t>. Beurkundung); Tritt in Kraft nach Validierung.</a:t>
            </a:r>
          </a:p>
        </p:txBody>
      </p:sp>
      <p:sp>
        <p:nvSpPr>
          <p:cNvPr id="4" name="Datumsplatzhalter 3">
            <a:extLst>
              <a:ext uri="{FF2B5EF4-FFF2-40B4-BE49-F238E27FC236}">
                <a16:creationId xmlns:a16="http://schemas.microsoft.com/office/drawing/2014/main" id="{548581AC-1F60-4AEB-B89A-51BFE13E6A42}"/>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3837A8AC-9C66-4E9A-871D-12B9D41B9F66}"/>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42135E8C-30E2-45B1-AE78-8EDA78A122D0}"/>
              </a:ext>
            </a:extLst>
          </p:cNvPr>
          <p:cNvSpPr>
            <a:spLocks noGrp="1"/>
          </p:cNvSpPr>
          <p:nvPr>
            <p:ph type="sldNum" sz="quarter" idx="12"/>
          </p:nvPr>
        </p:nvSpPr>
        <p:spPr/>
        <p:txBody>
          <a:bodyPr/>
          <a:lstStyle/>
          <a:p>
            <a:fld id="{67DE3D54-BE75-C441-B9A5-25F706DFD003}" type="slidenum">
              <a:rPr lang="de-DE" smtClean="0"/>
              <a:t>13</a:t>
            </a:fld>
            <a:endParaRPr lang="de-DE"/>
          </a:p>
        </p:txBody>
      </p:sp>
    </p:spTree>
    <p:extLst>
      <p:ext uri="{BB962C8B-B14F-4D97-AF65-F5344CB8AC3E}">
        <p14:creationId xmlns:p14="http://schemas.microsoft.com/office/powerpoint/2010/main" val="34209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A7C4E-1A35-44D9-BCBA-4EE31BB598DC}"/>
              </a:ext>
            </a:extLst>
          </p:cNvPr>
          <p:cNvSpPr>
            <a:spLocks noGrp="1"/>
          </p:cNvSpPr>
          <p:nvPr>
            <p:ph type="title"/>
          </p:nvPr>
        </p:nvSpPr>
        <p:spPr/>
        <p:txBody>
          <a:bodyPr/>
          <a:lstStyle/>
          <a:p>
            <a:r>
              <a:rPr lang="de-CH" dirty="0"/>
              <a:t>Rechte der Angehörigen</a:t>
            </a:r>
          </a:p>
        </p:txBody>
      </p:sp>
      <p:sp>
        <p:nvSpPr>
          <p:cNvPr id="3" name="Inhaltsplatzhalter 2">
            <a:extLst>
              <a:ext uri="{FF2B5EF4-FFF2-40B4-BE49-F238E27FC236}">
                <a16:creationId xmlns:a16="http://schemas.microsoft.com/office/drawing/2014/main" id="{9E9E3299-E048-4BCB-81A8-324FECC91BBB}"/>
              </a:ext>
            </a:extLst>
          </p:cNvPr>
          <p:cNvSpPr>
            <a:spLocks noGrp="1"/>
          </p:cNvSpPr>
          <p:nvPr>
            <p:ph idx="1"/>
          </p:nvPr>
        </p:nvSpPr>
        <p:spPr/>
        <p:txBody>
          <a:bodyPr/>
          <a:lstStyle/>
          <a:p>
            <a:r>
              <a:rPr lang="de-CH" dirty="0"/>
              <a:t>Bei Schwächezustand: Realakte ohne Vollmacht (Hilfestellungen bei Rechnungen, Administratives etc.)</a:t>
            </a:r>
          </a:p>
          <a:p>
            <a:r>
              <a:rPr lang="de-CH" dirty="0"/>
              <a:t>Vollmacht/en: Bankenvollmachten, Spezial- und Generalvollmachten</a:t>
            </a:r>
          </a:p>
          <a:p>
            <a:r>
              <a:rPr lang="de-CH" dirty="0"/>
              <a:t>Vertretung durch Ehegattin/Ehegatte (beschränkt möglich).</a:t>
            </a:r>
          </a:p>
          <a:p>
            <a:r>
              <a:rPr lang="de-CH" dirty="0"/>
              <a:t>Grenzen: höchstpersönliche Rechte (Eheschliessung, Scheidung, etc.)</a:t>
            </a:r>
          </a:p>
          <a:p>
            <a:r>
              <a:rPr lang="de-CH" dirty="0"/>
              <a:t>Vertretung durch Anwälte notwendig in zivil- und </a:t>
            </a:r>
            <a:r>
              <a:rPr lang="de-CH" dirty="0" err="1"/>
              <a:t>öffentlichrechtlichen</a:t>
            </a:r>
            <a:r>
              <a:rPr lang="de-CH" dirty="0"/>
              <a:t> Streitigkeiten (Anwaltsmonopol)</a:t>
            </a:r>
          </a:p>
        </p:txBody>
      </p:sp>
      <p:sp>
        <p:nvSpPr>
          <p:cNvPr id="4" name="Datumsplatzhalter 3">
            <a:extLst>
              <a:ext uri="{FF2B5EF4-FFF2-40B4-BE49-F238E27FC236}">
                <a16:creationId xmlns:a16="http://schemas.microsoft.com/office/drawing/2014/main" id="{417D0F90-04EE-451F-9244-FE6CA1772A95}"/>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FE395C92-3D45-4154-9390-A2C1C84CD10B}"/>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FB2BB850-F4BC-4E3F-8467-ABFCE87DEAFB}"/>
              </a:ext>
            </a:extLst>
          </p:cNvPr>
          <p:cNvSpPr>
            <a:spLocks noGrp="1"/>
          </p:cNvSpPr>
          <p:nvPr>
            <p:ph type="sldNum" sz="quarter" idx="12"/>
          </p:nvPr>
        </p:nvSpPr>
        <p:spPr/>
        <p:txBody>
          <a:bodyPr/>
          <a:lstStyle/>
          <a:p>
            <a:fld id="{67DE3D54-BE75-C441-B9A5-25F706DFD003}" type="slidenum">
              <a:rPr lang="de-DE" smtClean="0"/>
              <a:t>14</a:t>
            </a:fld>
            <a:endParaRPr lang="de-DE"/>
          </a:p>
        </p:txBody>
      </p:sp>
    </p:spTree>
    <p:extLst>
      <p:ext uri="{BB962C8B-B14F-4D97-AF65-F5344CB8AC3E}">
        <p14:creationId xmlns:p14="http://schemas.microsoft.com/office/powerpoint/2010/main" val="272773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D8DEA-D244-4F6C-B1D7-200045F2FAF8}"/>
              </a:ext>
            </a:extLst>
          </p:cNvPr>
          <p:cNvSpPr>
            <a:spLocks noGrp="1"/>
          </p:cNvSpPr>
          <p:nvPr>
            <p:ph type="title"/>
          </p:nvPr>
        </p:nvSpPr>
        <p:spPr/>
        <p:txBody>
          <a:bodyPr/>
          <a:lstStyle/>
          <a:p>
            <a:r>
              <a:rPr lang="de-CH" dirty="0"/>
              <a:t>Grenzen</a:t>
            </a:r>
          </a:p>
        </p:txBody>
      </p:sp>
      <p:sp>
        <p:nvSpPr>
          <p:cNvPr id="3" name="Inhaltsplatzhalter 2">
            <a:extLst>
              <a:ext uri="{FF2B5EF4-FFF2-40B4-BE49-F238E27FC236}">
                <a16:creationId xmlns:a16="http://schemas.microsoft.com/office/drawing/2014/main" id="{8E8BD403-9CA1-4272-9240-265D52AED067}"/>
              </a:ext>
            </a:extLst>
          </p:cNvPr>
          <p:cNvSpPr>
            <a:spLocks noGrp="1"/>
          </p:cNvSpPr>
          <p:nvPr>
            <p:ph idx="1"/>
          </p:nvPr>
        </p:nvSpPr>
        <p:spPr/>
        <p:txBody>
          <a:bodyPr>
            <a:normAutofit lnSpcReduction="10000"/>
          </a:bodyPr>
          <a:lstStyle/>
          <a:p>
            <a:r>
              <a:rPr lang="de-CH" dirty="0"/>
              <a:t>Bei Urteilsunfähigkeit ohne Regelungen/Vollmachten: Gefährdungsmeldung an die KESB</a:t>
            </a:r>
          </a:p>
          <a:p>
            <a:r>
              <a:rPr lang="de-CH" dirty="0"/>
              <a:t>Beistandschaft durch KESB subsidiär zur Angehörigenunterstützung</a:t>
            </a:r>
          </a:p>
          <a:p>
            <a:r>
              <a:rPr lang="de-CH" dirty="0"/>
              <a:t>Angehörige als private Beistandspersonen</a:t>
            </a:r>
          </a:p>
          <a:p>
            <a:r>
              <a:rPr lang="de-CH" dirty="0"/>
              <a:t>Beschwerderecht von Angehörigen</a:t>
            </a:r>
          </a:p>
          <a:p>
            <a:r>
              <a:rPr lang="de-CH" dirty="0"/>
              <a:t>Entschädigungen für betreuende Angehörige:</a:t>
            </a:r>
          </a:p>
          <a:p>
            <a:pPr lvl="1"/>
            <a:r>
              <a:rPr lang="de-CH" dirty="0"/>
              <a:t>Invalidenversicherung: Hilflosenentschädigung, Assistenzbeiträge (wenn IV-Rente und dauernde Hilflosigkeit)</a:t>
            </a:r>
          </a:p>
          <a:p>
            <a:pPr lvl="1"/>
            <a:r>
              <a:rPr lang="de-CH" dirty="0"/>
              <a:t>??</a:t>
            </a:r>
          </a:p>
        </p:txBody>
      </p:sp>
      <p:sp>
        <p:nvSpPr>
          <p:cNvPr id="4" name="Datumsplatzhalter 3">
            <a:extLst>
              <a:ext uri="{FF2B5EF4-FFF2-40B4-BE49-F238E27FC236}">
                <a16:creationId xmlns:a16="http://schemas.microsoft.com/office/drawing/2014/main" id="{CA2D3875-BA4F-4513-8D62-03E8B9E34AEC}"/>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B65B4917-8B9B-47F1-9CF6-B75D22CC1BF4}"/>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58A37138-3122-467D-91C9-4716903C2253}"/>
              </a:ext>
            </a:extLst>
          </p:cNvPr>
          <p:cNvSpPr>
            <a:spLocks noGrp="1"/>
          </p:cNvSpPr>
          <p:nvPr>
            <p:ph type="sldNum" sz="quarter" idx="12"/>
          </p:nvPr>
        </p:nvSpPr>
        <p:spPr/>
        <p:txBody>
          <a:bodyPr/>
          <a:lstStyle/>
          <a:p>
            <a:fld id="{67DE3D54-BE75-C441-B9A5-25F706DFD003}" type="slidenum">
              <a:rPr lang="de-DE" smtClean="0"/>
              <a:t>15</a:t>
            </a:fld>
            <a:endParaRPr lang="de-DE"/>
          </a:p>
        </p:txBody>
      </p:sp>
    </p:spTree>
    <p:extLst>
      <p:ext uri="{BB962C8B-B14F-4D97-AF65-F5344CB8AC3E}">
        <p14:creationId xmlns:p14="http://schemas.microsoft.com/office/powerpoint/2010/main" val="32910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D2B81-F1ED-485C-B0DF-E69EDB5C840A}"/>
              </a:ext>
            </a:extLst>
          </p:cNvPr>
          <p:cNvSpPr>
            <a:spLocks noGrp="1"/>
          </p:cNvSpPr>
          <p:nvPr>
            <p:ph type="title"/>
          </p:nvPr>
        </p:nvSpPr>
        <p:spPr/>
        <p:txBody>
          <a:bodyPr>
            <a:normAutofit fontScale="90000"/>
          </a:bodyPr>
          <a:lstStyle/>
          <a:p>
            <a:r>
              <a:rPr lang="de-CH" dirty="0"/>
              <a:t>Das Erwachsenenschutzrecht</a:t>
            </a:r>
            <a:br>
              <a:rPr lang="de-CH" dirty="0"/>
            </a:br>
            <a:r>
              <a:rPr lang="de-CH" dirty="0"/>
              <a:t>- ein Überblick - </a:t>
            </a:r>
          </a:p>
        </p:txBody>
      </p:sp>
      <p:sp>
        <p:nvSpPr>
          <p:cNvPr id="3" name="Inhaltsplatzhalter 2">
            <a:extLst>
              <a:ext uri="{FF2B5EF4-FFF2-40B4-BE49-F238E27FC236}">
                <a16:creationId xmlns:a16="http://schemas.microsoft.com/office/drawing/2014/main" id="{76A75AE4-3C46-444E-A6AC-CD97DB3424F4}"/>
              </a:ext>
            </a:extLst>
          </p:cNvPr>
          <p:cNvSpPr>
            <a:spLocks noGrp="1"/>
          </p:cNvSpPr>
          <p:nvPr>
            <p:ph idx="1"/>
          </p:nvPr>
        </p:nvSpPr>
        <p:spPr/>
        <p:txBody>
          <a:bodyPr/>
          <a:lstStyle/>
          <a:p>
            <a:r>
              <a:rPr lang="de-CH" dirty="0"/>
              <a:t>Urteilsfähigkeit als Voraussetzung der Handlungsfähigkeit</a:t>
            </a:r>
          </a:p>
          <a:p>
            <a:r>
              <a:rPr lang="de-CH" dirty="0"/>
              <a:t>Bei verminderter Urteilsfähigkeit behördliche Massnahmen möglich bzw. notwendig</a:t>
            </a:r>
          </a:p>
          <a:p>
            <a:r>
              <a:rPr lang="de-CH" dirty="0"/>
              <a:t>Zuständigkeit: Kindes- und Erwachsenenschutzbehörde KESB</a:t>
            </a:r>
          </a:p>
          <a:p>
            <a:r>
              <a:rPr lang="de-CH" dirty="0"/>
              <a:t>Instrumente: </a:t>
            </a:r>
            <a:r>
              <a:rPr lang="de-CH" dirty="0" err="1"/>
              <a:t>Verbeiständung</a:t>
            </a:r>
            <a:r>
              <a:rPr lang="de-CH" dirty="0"/>
              <a:t> und mehr</a:t>
            </a:r>
          </a:p>
        </p:txBody>
      </p:sp>
      <p:sp>
        <p:nvSpPr>
          <p:cNvPr id="4" name="Datumsplatzhalter 3">
            <a:extLst>
              <a:ext uri="{FF2B5EF4-FFF2-40B4-BE49-F238E27FC236}">
                <a16:creationId xmlns:a16="http://schemas.microsoft.com/office/drawing/2014/main" id="{A18618F2-A72C-4031-8A6E-AA675ADF4BCC}"/>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B2965C6C-8743-4370-91BE-1CFE3775B7BC}"/>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372AFE9C-658B-419A-BDCB-5B4B12EEFD75}"/>
              </a:ext>
            </a:extLst>
          </p:cNvPr>
          <p:cNvSpPr>
            <a:spLocks noGrp="1"/>
          </p:cNvSpPr>
          <p:nvPr>
            <p:ph type="sldNum" sz="quarter" idx="12"/>
          </p:nvPr>
        </p:nvSpPr>
        <p:spPr/>
        <p:txBody>
          <a:bodyPr/>
          <a:lstStyle/>
          <a:p>
            <a:fld id="{67DE3D54-BE75-C441-B9A5-25F706DFD003}" type="slidenum">
              <a:rPr lang="de-DE" smtClean="0"/>
              <a:t>16</a:t>
            </a:fld>
            <a:endParaRPr lang="de-DE"/>
          </a:p>
        </p:txBody>
      </p:sp>
    </p:spTree>
    <p:extLst>
      <p:ext uri="{BB962C8B-B14F-4D97-AF65-F5344CB8AC3E}">
        <p14:creationId xmlns:p14="http://schemas.microsoft.com/office/powerpoint/2010/main" val="221908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C693C-5772-465B-ADAF-D2CEBBC1BB85}"/>
              </a:ext>
            </a:extLst>
          </p:cNvPr>
          <p:cNvSpPr>
            <a:spLocks noGrp="1"/>
          </p:cNvSpPr>
          <p:nvPr>
            <p:ph type="title"/>
          </p:nvPr>
        </p:nvSpPr>
        <p:spPr/>
        <p:txBody>
          <a:bodyPr>
            <a:normAutofit fontScale="90000"/>
          </a:bodyPr>
          <a:lstStyle/>
          <a:p>
            <a:r>
              <a:rPr lang="de-CH" dirty="0"/>
              <a:t>Das Erwachsenenschutzrecht</a:t>
            </a:r>
            <a:br>
              <a:rPr lang="de-CH" dirty="0"/>
            </a:br>
            <a:r>
              <a:rPr lang="de-CH" dirty="0"/>
              <a:t>- ein Überblick - </a:t>
            </a:r>
          </a:p>
        </p:txBody>
      </p:sp>
      <p:sp>
        <p:nvSpPr>
          <p:cNvPr id="3" name="Inhaltsplatzhalter 2">
            <a:extLst>
              <a:ext uri="{FF2B5EF4-FFF2-40B4-BE49-F238E27FC236}">
                <a16:creationId xmlns:a16="http://schemas.microsoft.com/office/drawing/2014/main" id="{A7310BA0-7A5B-4938-8E3B-AA0FDD9CE624}"/>
              </a:ext>
            </a:extLst>
          </p:cNvPr>
          <p:cNvSpPr>
            <a:spLocks noGrp="1"/>
          </p:cNvSpPr>
          <p:nvPr>
            <p:ph idx="1"/>
          </p:nvPr>
        </p:nvSpPr>
        <p:spPr>
          <a:xfrm>
            <a:off x="838200" y="4030132"/>
            <a:ext cx="10515600" cy="2146405"/>
          </a:xfrm>
        </p:spPr>
        <p:txBody>
          <a:bodyPr/>
          <a:lstStyle/>
          <a:p>
            <a:endParaRPr lang="de-CH" dirty="0"/>
          </a:p>
        </p:txBody>
      </p:sp>
      <p:sp>
        <p:nvSpPr>
          <p:cNvPr id="4" name="Datumsplatzhalter 3">
            <a:extLst>
              <a:ext uri="{FF2B5EF4-FFF2-40B4-BE49-F238E27FC236}">
                <a16:creationId xmlns:a16="http://schemas.microsoft.com/office/drawing/2014/main" id="{D3420A67-5042-4AED-B5B7-C191791BE4E8}"/>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E62BEDDF-920D-42A0-B4FA-E5A405AEBB67}"/>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4801EE1C-94F0-442E-906C-3B8056E790FC}"/>
              </a:ext>
            </a:extLst>
          </p:cNvPr>
          <p:cNvSpPr>
            <a:spLocks noGrp="1"/>
          </p:cNvSpPr>
          <p:nvPr>
            <p:ph type="sldNum" sz="quarter" idx="12"/>
          </p:nvPr>
        </p:nvSpPr>
        <p:spPr/>
        <p:txBody>
          <a:bodyPr/>
          <a:lstStyle/>
          <a:p>
            <a:fld id="{67DE3D54-BE75-C441-B9A5-25F706DFD003}" type="slidenum">
              <a:rPr lang="de-DE" smtClean="0"/>
              <a:t>17</a:t>
            </a:fld>
            <a:endParaRPr lang="de-DE"/>
          </a:p>
        </p:txBody>
      </p:sp>
      <p:pic>
        <p:nvPicPr>
          <p:cNvPr id="8" name="Grafik 7">
            <a:extLst>
              <a:ext uri="{FF2B5EF4-FFF2-40B4-BE49-F238E27FC236}">
                <a16:creationId xmlns:a16="http://schemas.microsoft.com/office/drawing/2014/main" id="{A0F11896-6AB8-4483-9961-6DEE4D38622D}"/>
              </a:ext>
            </a:extLst>
          </p:cNvPr>
          <p:cNvPicPr>
            <a:picLocks noChangeAspect="1"/>
          </p:cNvPicPr>
          <p:nvPr/>
        </p:nvPicPr>
        <p:blipFill>
          <a:blip r:embed="rId3"/>
          <a:stretch>
            <a:fillRect/>
          </a:stretch>
        </p:blipFill>
        <p:spPr>
          <a:xfrm>
            <a:off x="1332835" y="1947655"/>
            <a:ext cx="10017400" cy="3115411"/>
          </a:xfrm>
          <a:prstGeom prst="rect">
            <a:avLst/>
          </a:prstGeom>
        </p:spPr>
      </p:pic>
    </p:spTree>
    <p:extLst>
      <p:ext uri="{BB962C8B-B14F-4D97-AF65-F5344CB8AC3E}">
        <p14:creationId xmlns:p14="http://schemas.microsoft.com/office/powerpoint/2010/main" val="143753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35C56-BDFE-4BCB-8092-AAD6D7A9D260}"/>
              </a:ext>
            </a:extLst>
          </p:cNvPr>
          <p:cNvSpPr>
            <a:spLocks noGrp="1"/>
          </p:cNvSpPr>
          <p:nvPr>
            <p:ph type="title"/>
          </p:nvPr>
        </p:nvSpPr>
        <p:spPr/>
        <p:txBody>
          <a:bodyPr>
            <a:normAutofit fontScale="90000"/>
          </a:bodyPr>
          <a:lstStyle/>
          <a:p>
            <a:r>
              <a:rPr lang="de-CH" dirty="0"/>
              <a:t>Das Erwachsenenschutzrecht</a:t>
            </a:r>
            <a:br>
              <a:rPr lang="de-CH" dirty="0"/>
            </a:br>
            <a:r>
              <a:rPr lang="de-CH" dirty="0"/>
              <a:t>- ein Überblick - </a:t>
            </a:r>
          </a:p>
        </p:txBody>
      </p:sp>
      <p:pic>
        <p:nvPicPr>
          <p:cNvPr id="8" name="Inhaltsplatzhalter 7">
            <a:extLst>
              <a:ext uri="{FF2B5EF4-FFF2-40B4-BE49-F238E27FC236}">
                <a16:creationId xmlns:a16="http://schemas.microsoft.com/office/drawing/2014/main" id="{E96F9E26-5D4D-4A45-8DAE-83A14E1E9B59}"/>
              </a:ext>
            </a:extLst>
          </p:cNvPr>
          <p:cNvPicPr>
            <a:picLocks noGrp="1" noChangeAspect="1"/>
          </p:cNvPicPr>
          <p:nvPr>
            <p:ph idx="1"/>
          </p:nvPr>
        </p:nvPicPr>
        <p:blipFill>
          <a:blip r:embed="rId3"/>
          <a:stretch>
            <a:fillRect/>
          </a:stretch>
        </p:blipFill>
        <p:spPr>
          <a:xfrm>
            <a:off x="1937324" y="1825625"/>
            <a:ext cx="8317351" cy="4351338"/>
          </a:xfrm>
        </p:spPr>
      </p:pic>
      <p:sp>
        <p:nvSpPr>
          <p:cNvPr id="4" name="Datumsplatzhalter 3">
            <a:extLst>
              <a:ext uri="{FF2B5EF4-FFF2-40B4-BE49-F238E27FC236}">
                <a16:creationId xmlns:a16="http://schemas.microsoft.com/office/drawing/2014/main" id="{0AECCAD3-67D2-4674-AE20-AB3935982758}"/>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C1DDA0A1-EEBD-4D35-856E-71BDF3BD97D5}"/>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2F285E7A-A9AB-435E-86BE-D0924E42A30B}"/>
              </a:ext>
            </a:extLst>
          </p:cNvPr>
          <p:cNvSpPr>
            <a:spLocks noGrp="1"/>
          </p:cNvSpPr>
          <p:nvPr>
            <p:ph type="sldNum" sz="quarter" idx="12"/>
          </p:nvPr>
        </p:nvSpPr>
        <p:spPr/>
        <p:txBody>
          <a:bodyPr/>
          <a:lstStyle/>
          <a:p>
            <a:fld id="{67DE3D54-BE75-C441-B9A5-25F706DFD003}" type="slidenum">
              <a:rPr lang="de-DE" smtClean="0"/>
              <a:t>18</a:t>
            </a:fld>
            <a:endParaRPr lang="de-DE"/>
          </a:p>
        </p:txBody>
      </p:sp>
    </p:spTree>
    <p:extLst>
      <p:ext uri="{BB962C8B-B14F-4D97-AF65-F5344CB8AC3E}">
        <p14:creationId xmlns:p14="http://schemas.microsoft.com/office/powerpoint/2010/main" val="301539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74164-78BC-4EFB-A9D5-BB7181470D68}"/>
              </a:ext>
            </a:extLst>
          </p:cNvPr>
          <p:cNvSpPr>
            <a:spLocks noGrp="1"/>
          </p:cNvSpPr>
          <p:nvPr>
            <p:ph type="title"/>
          </p:nvPr>
        </p:nvSpPr>
        <p:spPr/>
        <p:txBody>
          <a:bodyPr>
            <a:normAutofit/>
          </a:bodyPr>
          <a:lstStyle/>
          <a:p>
            <a:r>
              <a:rPr lang="de-CH" sz="3600" dirty="0"/>
              <a:t>Der Vorsorgeauftrag ZGB Art. 360ff.</a:t>
            </a:r>
          </a:p>
        </p:txBody>
      </p:sp>
      <p:sp>
        <p:nvSpPr>
          <p:cNvPr id="3" name="Inhaltsplatzhalter 2">
            <a:extLst>
              <a:ext uri="{FF2B5EF4-FFF2-40B4-BE49-F238E27FC236}">
                <a16:creationId xmlns:a16="http://schemas.microsoft.com/office/drawing/2014/main" id="{E3A8EF30-B5B2-4403-A3E8-EE68AFE47A16}"/>
              </a:ext>
            </a:extLst>
          </p:cNvPr>
          <p:cNvSpPr>
            <a:spLocks noGrp="1"/>
          </p:cNvSpPr>
          <p:nvPr>
            <p:ph idx="1"/>
          </p:nvPr>
        </p:nvSpPr>
        <p:spPr/>
        <p:txBody>
          <a:bodyPr>
            <a:normAutofit/>
          </a:bodyPr>
          <a:lstStyle/>
          <a:p>
            <a:r>
              <a:rPr lang="de-CH" sz="2400" i="1" dirty="0"/>
              <a:t>Ein Vorsorgeauftrag legt fest, wer Sie für persönliche, finanzielle oder rechtliche Angelegenheiten vertreten soll, wenn Sie urteilsunfähig werden sollten. Mit einer Patientenverfügung regeln Sie ihre medizinische Behandlung in einer solchen Situation. </a:t>
            </a:r>
            <a:r>
              <a:rPr lang="de-CH" sz="1800" i="1" dirty="0"/>
              <a:t>(</a:t>
            </a:r>
            <a:r>
              <a:rPr lang="de-CH" sz="1800" i="1" dirty="0">
                <a:hlinkClick r:id="rId3"/>
              </a:rPr>
              <a:t>https://www.kesb.dij.be.ch/de/start/Erwachsene/vorsorgeauftrag-und-patientenverfuegung.html</a:t>
            </a:r>
            <a:r>
              <a:rPr lang="de-CH" sz="1800" i="1" dirty="0"/>
              <a:t>) </a:t>
            </a:r>
          </a:p>
          <a:p>
            <a:r>
              <a:rPr lang="de-CH" sz="2400" b="1" dirty="0"/>
              <a:t>Mögliche Inhalte </a:t>
            </a:r>
            <a:r>
              <a:rPr lang="de-CH" sz="2400" dirty="0"/>
              <a:t>sind:</a:t>
            </a:r>
          </a:p>
          <a:p>
            <a:pPr lvl="1"/>
            <a:r>
              <a:rPr lang="de-CH" sz="2000" dirty="0"/>
              <a:t>Personensorge</a:t>
            </a:r>
          </a:p>
          <a:p>
            <a:pPr lvl="1"/>
            <a:r>
              <a:rPr lang="de-CH" sz="2000" dirty="0"/>
              <a:t>Vermögenssorge</a:t>
            </a:r>
          </a:p>
          <a:p>
            <a:pPr lvl="1"/>
            <a:r>
              <a:rPr lang="de-CH" sz="2000" dirty="0"/>
              <a:t>Vertretung im Rechtsverkehr</a:t>
            </a:r>
          </a:p>
          <a:p>
            <a:pPr lvl="1"/>
            <a:r>
              <a:rPr lang="de-CH" sz="1600" dirty="0"/>
              <a:t>Verhaltensanweisungen an Bevollmächtigte sind möglich</a:t>
            </a:r>
            <a:endParaRPr lang="de-CH" sz="1400" dirty="0"/>
          </a:p>
          <a:p>
            <a:r>
              <a:rPr lang="de-CH" sz="2400" b="1" dirty="0"/>
              <a:t>Voraussetzung</a:t>
            </a:r>
            <a:r>
              <a:rPr lang="de-CH" sz="2400" dirty="0"/>
              <a:t>: Urteilsfähigkeit und Volljährigkeit</a:t>
            </a:r>
          </a:p>
          <a:p>
            <a:r>
              <a:rPr lang="de-CH" sz="2400" dirty="0"/>
              <a:t>Keine Mitwirkung der beauftragten Personen notwendig</a:t>
            </a:r>
          </a:p>
        </p:txBody>
      </p:sp>
      <p:sp>
        <p:nvSpPr>
          <p:cNvPr id="4" name="Datumsplatzhalter 3">
            <a:extLst>
              <a:ext uri="{FF2B5EF4-FFF2-40B4-BE49-F238E27FC236}">
                <a16:creationId xmlns:a16="http://schemas.microsoft.com/office/drawing/2014/main" id="{1DC1BC00-2F4F-44F3-948B-62B358F3B3F9}"/>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94918E00-B31A-4674-B749-D8B8E9683EAD}"/>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B1110E79-78E2-4137-9A8F-6ADD845481D1}"/>
              </a:ext>
            </a:extLst>
          </p:cNvPr>
          <p:cNvSpPr>
            <a:spLocks noGrp="1"/>
          </p:cNvSpPr>
          <p:nvPr>
            <p:ph type="sldNum" sz="quarter" idx="12"/>
          </p:nvPr>
        </p:nvSpPr>
        <p:spPr/>
        <p:txBody>
          <a:bodyPr/>
          <a:lstStyle/>
          <a:p>
            <a:fld id="{67DE3D54-BE75-C441-B9A5-25F706DFD003}" type="slidenum">
              <a:rPr lang="de-DE" smtClean="0"/>
              <a:t>19</a:t>
            </a:fld>
            <a:endParaRPr lang="de-DE"/>
          </a:p>
        </p:txBody>
      </p:sp>
    </p:spTree>
    <p:extLst>
      <p:ext uri="{BB962C8B-B14F-4D97-AF65-F5344CB8AC3E}">
        <p14:creationId xmlns:p14="http://schemas.microsoft.com/office/powerpoint/2010/main" val="30508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0FCEC-33B4-4D9F-A771-111D7CA883CC}"/>
              </a:ext>
            </a:extLst>
          </p:cNvPr>
          <p:cNvSpPr>
            <a:spLocks noGrp="1"/>
          </p:cNvSpPr>
          <p:nvPr>
            <p:ph type="title"/>
          </p:nvPr>
        </p:nvSpPr>
        <p:spPr/>
        <p:txBody>
          <a:bodyPr/>
          <a:lstStyle/>
          <a:p>
            <a:r>
              <a:rPr lang="de-CH" dirty="0"/>
              <a:t>Zur Person</a:t>
            </a:r>
          </a:p>
        </p:txBody>
      </p:sp>
      <p:sp>
        <p:nvSpPr>
          <p:cNvPr id="3" name="Inhaltsplatzhalter 2">
            <a:extLst>
              <a:ext uri="{FF2B5EF4-FFF2-40B4-BE49-F238E27FC236}">
                <a16:creationId xmlns:a16="http://schemas.microsoft.com/office/drawing/2014/main" id="{153092DD-7176-406F-9579-915C6315DD6C}"/>
              </a:ext>
            </a:extLst>
          </p:cNvPr>
          <p:cNvSpPr>
            <a:spLocks noGrp="1"/>
          </p:cNvSpPr>
          <p:nvPr>
            <p:ph idx="1"/>
          </p:nvPr>
        </p:nvSpPr>
        <p:spPr/>
        <p:txBody>
          <a:bodyPr/>
          <a:lstStyle/>
          <a:p>
            <a:endParaRPr lang="de-CH" dirty="0"/>
          </a:p>
          <a:p>
            <a:endParaRPr lang="de-CH" dirty="0"/>
          </a:p>
          <a:p>
            <a:endParaRPr lang="de-CH" dirty="0"/>
          </a:p>
          <a:p>
            <a:r>
              <a:rPr lang="de-CH" dirty="0"/>
              <a:t>Ralph D. Braendli, Rechtsanwalt, </a:t>
            </a:r>
            <a:r>
              <a:rPr lang="de-CH" dirty="0" err="1"/>
              <a:t>Jg</a:t>
            </a:r>
            <a:r>
              <a:rPr lang="de-CH" dirty="0"/>
              <a:t> 1964, verwitwet, 2 Kinder</a:t>
            </a:r>
          </a:p>
          <a:p>
            <a:r>
              <a:rPr lang="de-CH" dirty="0"/>
              <a:t>Rechtsanwalt seit 1992 bei </a:t>
            </a:r>
            <a:r>
              <a:rPr lang="de-CH" dirty="0" err="1"/>
              <a:t>lwp</a:t>
            </a:r>
            <a:endParaRPr lang="de-CH" dirty="0"/>
          </a:p>
          <a:p>
            <a:r>
              <a:rPr lang="de-CH" dirty="0" err="1"/>
              <a:t>Whft</a:t>
            </a:r>
            <a:r>
              <a:rPr lang="de-CH" dirty="0"/>
              <a:t> in Ortschwaben und </a:t>
            </a:r>
            <a:r>
              <a:rPr lang="de-CH" dirty="0" err="1"/>
              <a:t>Grissenberg</a:t>
            </a:r>
            <a:endParaRPr lang="de-CH" dirty="0"/>
          </a:p>
          <a:p>
            <a:endParaRPr lang="de-CH" dirty="0"/>
          </a:p>
        </p:txBody>
      </p:sp>
      <p:sp>
        <p:nvSpPr>
          <p:cNvPr id="4" name="Datumsplatzhalter 3">
            <a:extLst>
              <a:ext uri="{FF2B5EF4-FFF2-40B4-BE49-F238E27FC236}">
                <a16:creationId xmlns:a16="http://schemas.microsoft.com/office/drawing/2014/main" id="{C8EB4D29-F3BE-48AC-9C5F-706FCB3DF815}"/>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13D8610A-3483-4F6B-95D3-C4DA8DEB515A}"/>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D9CDB0B0-3150-4377-835F-EBB04A75EC42}"/>
              </a:ext>
            </a:extLst>
          </p:cNvPr>
          <p:cNvSpPr>
            <a:spLocks noGrp="1"/>
          </p:cNvSpPr>
          <p:nvPr>
            <p:ph type="sldNum" sz="quarter" idx="12"/>
          </p:nvPr>
        </p:nvSpPr>
        <p:spPr/>
        <p:txBody>
          <a:bodyPr/>
          <a:lstStyle/>
          <a:p>
            <a:fld id="{67DE3D54-BE75-C441-B9A5-25F706DFD003}" type="slidenum">
              <a:rPr lang="de-DE" smtClean="0"/>
              <a:t>2</a:t>
            </a:fld>
            <a:endParaRPr lang="de-DE"/>
          </a:p>
        </p:txBody>
      </p:sp>
    </p:spTree>
    <p:extLst>
      <p:ext uri="{BB962C8B-B14F-4D97-AF65-F5344CB8AC3E}">
        <p14:creationId xmlns:p14="http://schemas.microsoft.com/office/powerpoint/2010/main" val="184815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F17D1-8723-4988-BEC3-8763E9BD44AF}"/>
              </a:ext>
            </a:extLst>
          </p:cNvPr>
          <p:cNvSpPr>
            <a:spLocks noGrp="1"/>
          </p:cNvSpPr>
          <p:nvPr>
            <p:ph type="title"/>
          </p:nvPr>
        </p:nvSpPr>
        <p:spPr/>
        <p:txBody>
          <a:bodyPr/>
          <a:lstStyle/>
          <a:p>
            <a:r>
              <a:rPr kumimoji="0" lang="de-CH" sz="3600" b="1" i="0" u="none" strike="noStrike" kern="1200" cap="none" spc="0" normalizeH="0" baseline="0" noProof="0" dirty="0">
                <a:ln>
                  <a:noFill/>
                </a:ln>
                <a:solidFill>
                  <a:prstClr val="white"/>
                </a:solidFill>
                <a:effectLst/>
                <a:uLnTx/>
                <a:uFillTx/>
                <a:latin typeface="arial" charset="0"/>
                <a:ea typeface="+mj-ea"/>
                <a:cs typeface="+mj-cs"/>
              </a:rPr>
              <a:t>Der Vorsorgeauftrag ZGB Art. 360ff.</a:t>
            </a:r>
            <a:endParaRPr lang="de-CH" dirty="0"/>
          </a:p>
        </p:txBody>
      </p:sp>
      <p:sp>
        <p:nvSpPr>
          <p:cNvPr id="3" name="Inhaltsplatzhalter 2">
            <a:extLst>
              <a:ext uri="{FF2B5EF4-FFF2-40B4-BE49-F238E27FC236}">
                <a16:creationId xmlns:a16="http://schemas.microsoft.com/office/drawing/2014/main" id="{B6593F77-1800-4494-861E-950F64F74686}"/>
              </a:ext>
            </a:extLst>
          </p:cNvPr>
          <p:cNvSpPr>
            <a:spLocks noGrp="1"/>
          </p:cNvSpPr>
          <p:nvPr>
            <p:ph idx="1"/>
          </p:nvPr>
        </p:nvSpPr>
        <p:spPr/>
        <p:txBody>
          <a:bodyPr/>
          <a:lstStyle/>
          <a:p>
            <a:r>
              <a:rPr lang="de-CH" b="1" dirty="0"/>
              <a:t>Formvorschrift</a:t>
            </a:r>
            <a:r>
              <a:rPr lang="de-CH" dirty="0"/>
              <a:t>:</a:t>
            </a:r>
          </a:p>
          <a:p>
            <a:pPr lvl="1"/>
            <a:r>
              <a:rPr lang="de-CH" dirty="0"/>
              <a:t>Handschriftlich oder</a:t>
            </a:r>
          </a:p>
          <a:p>
            <a:pPr lvl="1"/>
            <a:r>
              <a:rPr lang="de-CH" dirty="0"/>
              <a:t>Öffentlich beurkundet</a:t>
            </a:r>
          </a:p>
          <a:p>
            <a:r>
              <a:rPr lang="de-CH" b="1" dirty="0"/>
              <a:t>Einsetzbar</a:t>
            </a:r>
            <a:r>
              <a:rPr lang="de-CH" dirty="0"/>
              <a:t>: jur. oder natürliche Person/en</a:t>
            </a:r>
          </a:p>
          <a:p>
            <a:r>
              <a:rPr lang="de-CH" b="1" dirty="0"/>
              <a:t>Jederzeitiger Widerruf </a:t>
            </a:r>
            <a:r>
              <a:rPr lang="de-CH" dirty="0"/>
              <a:t>möglich (wenn urteilsfähig)</a:t>
            </a:r>
          </a:p>
          <a:p>
            <a:pPr lvl="1"/>
            <a:r>
              <a:rPr lang="de-CH" dirty="0"/>
              <a:t>durch schriftlichen Widerruf (eigenhändig oder </a:t>
            </a:r>
            <a:r>
              <a:rPr lang="de-CH" dirty="0" err="1"/>
              <a:t>öff</a:t>
            </a:r>
            <a:r>
              <a:rPr lang="de-CH" dirty="0"/>
              <a:t>. Beurkundung)</a:t>
            </a:r>
          </a:p>
          <a:p>
            <a:pPr lvl="1"/>
            <a:r>
              <a:rPr lang="de-CH" dirty="0"/>
              <a:t>durch Vernichten der Urkunde (Achtung bei Kopien, die in </a:t>
            </a:r>
            <a:r>
              <a:rPr lang="de-CH" dirty="0" err="1"/>
              <a:t>Umflauf</a:t>
            </a:r>
            <a:r>
              <a:rPr lang="de-CH" dirty="0"/>
              <a:t> sind)</a:t>
            </a:r>
          </a:p>
          <a:p>
            <a:pPr lvl="1"/>
            <a:r>
              <a:rPr lang="de-CH" dirty="0"/>
              <a:t>durch Errichtung eines neuen Vorsorgeauftrages</a:t>
            </a:r>
          </a:p>
          <a:p>
            <a:pPr marL="0" indent="0">
              <a:buNone/>
            </a:pPr>
            <a:r>
              <a:rPr lang="de-CH" dirty="0">
                <a:sym typeface="Wingdings" panose="05000000000000000000" pitchFamily="2" charset="2"/>
              </a:rPr>
              <a:t> </a:t>
            </a:r>
            <a:r>
              <a:rPr lang="de-CH" b="1" i="1" dirty="0"/>
              <a:t>grundsätzlich gleich wie beim Testament</a:t>
            </a:r>
          </a:p>
          <a:p>
            <a:pPr lvl="1"/>
            <a:endParaRPr lang="de-CH" dirty="0"/>
          </a:p>
        </p:txBody>
      </p:sp>
      <p:sp>
        <p:nvSpPr>
          <p:cNvPr id="4" name="Datumsplatzhalter 3">
            <a:extLst>
              <a:ext uri="{FF2B5EF4-FFF2-40B4-BE49-F238E27FC236}">
                <a16:creationId xmlns:a16="http://schemas.microsoft.com/office/drawing/2014/main" id="{AD2201A6-6B6D-4602-970A-79521490FBB4}"/>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0BB25B99-6EE7-46D2-A6BC-91273159FC6A}"/>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F411823B-1554-4DD2-B7E5-4B5281CF2B58}"/>
              </a:ext>
            </a:extLst>
          </p:cNvPr>
          <p:cNvSpPr>
            <a:spLocks noGrp="1"/>
          </p:cNvSpPr>
          <p:nvPr>
            <p:ph type="sldNum" sz="quarter" idx="12"/>
          </p:nvPr>
        </p:nvSpPr>
        <p:spPr/>
        <p:txBody>
          <a:bodyPr/>
          <a:lstStyle/>
          <a:p>
            <a:fld id="{67DE3D54-BE75-C441-B9A5-25F706DFD003}" type="slidenum">
              <a:rPr lang="de-DE" smtClean="0"/>
              <a:t>20</a:t>
            </a:fld>
            <a:endParaRPr lang="de-DE"/>
          </a:p>
        </p:txBody>
      </p:sp>
    </p:spTree>
    <p:extLst>
      <p:ext uri="{BB962C8B-B14F-4D97-AF65-F5344CB8AC3E}">
        <p14:creationId xmlns:p14="http://schemas.microsoft.com/office/powerpoint/2010/main" val="8694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5C76F-FE7C-4111-9176-6676DAC3FB54}"/>
              </a:ext>
            </a:extLst>
          </p:cNvPr>
          <p:cNvSpPr>
            <a:spLocks noGrp="1"/>
          </p:cNvSpPr>
          <p:nvPr>
            <p:ph type="title"/>
          </p:nvPr>
        </p:nvSpPr>
        <p:spPr/>
        <p:txBody>
          <a:bodyPr/>
          <a:lstStyle/>
          <a:p>
            <a:r>
              <a:rPr kumimoji="0" lang="de-CH" sz="3600" b="1" i="0" u="none" strike="noStrike" kern="1200" cap="none" spc="0" normalizeH="0" baseline="0" noProof="0" dirty="0">
                <a:ln>
                  <a:noFill/>
                </a:ln>
                <a:solidFill>
                  <a:prstClr val="white"/>
                </a:solidFill>
                <a:effectLst/>
                <a:uLnTx/>
                <a:uFillTx/>
                <a:latin typeface="arial" charset="0"/>
                <a:ea typeface="+mj-ea"/>
                <a:cs typeface="+mj-cs"/>
              </a:rPr>
              <a:t>Der Vorsorgeauftrag ZGB Art. 360ff.</a:t>
            </a:r>
            <a:endParaRPr lang="de-CH" dirty="0"/>
          </a:p>
        </p:txBody>
      </p:sp>
      <p:sp>
        <p:nvSpPr>
          <p:cNvPr id="3" name="Inhaltsplatzhalter 2">
            <a:extLst>
              <a:ext uri="{FF2B5EF4-FFF2-40B4-BE49-F238E27FC236}">
                <a16:creationId xmlns:a16="http://schemas.microsoft.com/office/drawing/2014/main" id="{12B840E5-7173-4E34-A7F1-3A94FBAAC36D}"/>
              </a:ext>
            </a:extLst>
          </p:cNvPr>
          <p:cNvSpPr>
            <a:spLocks noGrp="1"/>
          </p:cNvSpPr>
          <p:nvPr>
            <p:ph idx="1"/>
          </p:nvPr>
        </p:nvSpPr>
        <p:spPr/>
        <p:txBody>
          <a:bodyPr/>
          <a:lstStyle/>
          <a:p>
            <a:r>
              <a:rPr lang="de-CH" dirty="0"/>
              <a:t>Hinterlegung beim Zivilstandsamt freiwillig</a:t>
            </a:r>
          </a:p>
          <a:p>
            <a:r>
              <a:rPr lang="de-CH" dirty="0"/>
              <a:t>Ist zu empfehlen wegen Erkundigung KESB beim Eintritt der Urteilsunfähigkeit</a:t>
            </a:r>
          </a:p>
          <a:p>
            <a:r>
              <a:rPr lang="de-CH" dirty="0"/>
              <a:t>Keine inhaltliche Prüfung, nur Eintrag in Register</a:t>
            </a:r>
          </a:p>
          <a:p>
            <a:r>
              <a:rPr lang="de-CH" dirty="0"/>
              <a:t>Achtung beim Widerruf oder Neu-Errichtung: Nachmeldung</a:t>
            </a:r>
          </a:p>
        </p:txBody>
      </p:sp>
      <p:sp>
        <p:nvSpPr>
          <p:cNvPr id="4" name="Datumsplatzhalter 3">
            <a:extLst>
              <a:ext uri="{FF2B5EF4-FFF2-40B4-BE49-F238E27FC236}">
                <a16:creationId xmlns:a16="http://schemas.microsoft.com/office/drawing/2014/main" id="{BD234984-179C-41F0-93B9-8118290E3F83}"/>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2481C416-D5EE-4E88-BA9D-E1984EA12680}"/>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D506EB15-1B6C-482E-9AFF-9CEA5EE5389E}"/>
              </a:ext>
            </a:extLst>
          </p:cNvPr>
          <p:cNvSpPr>
            <a:spLocks noGrp="1"/>
          </p:cNvSpPr>
          <p:nvPr>
            <p:ph type="sldNum" sz="quarter" idx="12"/>
          </p:nvPr>
        </p:nvSpPr>
        <p:spPr/>
        <p:txBody>
          <a:bodyPr/>
          <a:lstStyle/>
          <a:p>
            <a:fld id="{67DE3D54-BE75-C441-B9A5-25F706DFD003}" type="slidenum">
              <a:rPr lang="de-DE" smtClean="0"/>
              <a:t>21</a:t>
            </a:fld>
            <a:endParaRPr lang="de-DE"/>
          </a:p>
        </p:txBody>
      </p:sp>
    </p:spTree>
    <p:extLst>
      <p:ext uri="{BB962C8B-B14F-4D97-AF65-F5344CB8AC3E}">
        <p14:creationId xmlns:p14="http://schemas.microsoft.com/office/powerpoint/2010/main" val="235723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5EB54-DACA-45F6-AF60-7F166E21A9F9}"/>
              </a:ext>
            </a:extLst>
          </p:cNvPr>
          <p:cNvSpPr>
            <a:spLocks noGrp="1"/>
          </p:cNvSpPr>
          <p:nvPr>
            <p:ph type="title"/>
          </p:nvPr>
        </p:nvSpPr>
        <p:spPr/>
        <p:txBody>
          <a:bodyPr>
            <a:normAutofit fontScale="90000"/>
          </a:bodyPr>
          <a:lstStyle/>
          <a:p>
            <a:r>
              <a:rPr lang="de-CH" dirty="0"/>
              <a:t>Validierung beim </a:t>
            </a:r>
            <a:r>
              <a:rPr lang="de-CH" dirty="0" err="1"/>
              <a:t>Eintretensfall</a:t>
            </a:r>
            <a:endParaRPr lang="de-CH" dirty="0"/>
          </a:p>
        </p:txBody>
      </p:sp>
      <p:sp>
        <p:nvSpPr>
          <p:cNvPr id="3" name="Inhaltsplatzhalter 2">
            <a:extLst>
              <a:ext uri="{FF2B5EF4-FFF2-40B4-BE49-F238E27FC236}">
                <a16:creationId xmlns:a16="http://schemas.microsoft.com/office/drawing/2014/main" id="{F71BA4FD-3738-44CC-8A2E-86CF21600E0D}"/>
              </a:ext>
            </a:extLst>
          </p:cNvPr>
          <p:cNvSpPr>
            <a:spLocks noGrp="1"/>
          </p:cNvSpPr>
          <p:nvPr>
            <p:ph idx="1"/>
          </p:nvPr>
        </p:nvSpPr>
        <p:spPr/>
        <p:txBody>
          <a:bodyPr/>
          <a:lstStyle/>
          <a:p>
            <a:r>
              <a:rPr lang="de-CH" dirty="0"/>
              <a:t>KESB muss von Urteilsunfähigkeit der Person erfahren (Anzeige, </a:t>
            </a:r>
            <a:r>
              <a:rPr lang="de-CH" dirty="0" err="1"/>
              <a:t>Gefährdensmeldung</a:t>
            </a:r>
            <a:r>
              <a:rPr lang="de-CH" dirty="0"/>
              <a:t> und dergleichen).</a:t>
            </a:r>
          </a:p>
          <a:p>
            <a:r>
              <a:rPr lang="de-CH" dirty="0"/>
              <a:t>KESB erkundigt sich beim ZSA nach Vorsorgeaufträgen</a:t>
            </a:r>
          </a:p>
          <a:p>
            <a:r>
              <a:rPr lang="de-CH" dirty="0"/>
              <a:t>Prüfung erfolgt durch KESB:</a:t>
            </a:r>
          </a:p>
          <a:p>
            <a:pPr lvl="1"/>
            <a:r>
              <a:rPr lang="de-CH" dirty="0"/>
              <a:t>Gültigkeit</a:t>
            </a:r>
          </a:p>
          <a:p>
            <a:pPr lvl="1"/>
            <a:r>
              <a:rPr lang="de-CH" dirty="0"/>
              <a:t>Wirksamkeit (dauernde Urteilsunfähigkeit nötig)</a:t>
            </a:r>
          </a:p>
          <a:p>
            <a:pPr lvl="1"/>
            <a:r>
              <a:rPr lang="de-CH" dirty="0"/>
              <a:t>Eignung der beauftragten Person</a:t>
            </a:r>
          </a:p>
          <a:p>
            <a:pPr lvl="1"/>
            <a:r>
              <a:rPr lang="de-CH" dirty="0"/>
              <a:t>Erforderlichkeit weiterer Massnahmen</a:t>
            </a:r>
          </a:p>
          <a:p>
            <a:r>
              <a:rPr lang="de-CH" dirty="0"/>
              <a:t>Validierung ist eine Verfügung und der Vorsorgeauftrag wird an die Beauftragte Person ausgehändigt.</a:t>
            </a:r>
          </a:p>
        </p:txBody>
      </p:sp>
      <p:sp>
        <p:nvSpPr>
          <p:cNvPr id="4" name="Datumsplatzhalter 3">
            <a:extLst>
              <a:ext uri="{FF2B5EF4-FFF2-40B4-BE49-F238E27FC236}">
                <a16:creationId xmlns:a16="http://schemas.microsoft.com/office/drawing/2014/main" id="{9AC0141F-9851-4831-B6BE-2E47D9375D26}"/>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D13F80B6-0A93-4A80-85AA-4ED14917D0E9}"/>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76DE8C92-2EB7-4896-B2EE-78666D88CC79}"/>
              </a:ext>
            </a:extLst>
          </p:cNvPr>
          <p:cNvSpPr>
            <a:spLocks noGrp="1"/>
          </p:cNvSpPr>
          <p:nvPr>
            <p:ph type="sldNum" sz="quarter" idx="12"/>
          </p:nvPr>
        </p:nvSpPr>
        <p:spPr/>
        <p:txBody>
          <a:bodyPr/>
          <a:lstStyle/>
          <a:p>
            <a:fld id="{67DE3D54-BE75-C441-B9A5-25F706DFD003}" type="slidenum">
              <a:rPr lang="de-DE" smtClean="0"/>
              <a:t>22</a:t>
            </a:fld>
            <a:endParaRPr lang="de-DE"/>
          </a:p>
        </p:txBody>
      </p:sp>
    </p:spTree>
    <p:extLst>
      <p:ext uri="{BB962C8B-B14F-4D97-AF65-F5344CB8AC3E}">
        <p14:creationId xmlns:p14="http://schemas.microsoft.com/office/powerpoint/2010/main" val="23018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52724-C19D-468F-94BF-BBD5A6F92A05}"/>
              </a:ext>
            </a:extLst>
          </p:cNvPr>
          <p:cNvSpPr>
            <a:spLocks noGrp="1"/>
          </p:cNvSpPr>
          <p:nvPr>
            <p:ph type="title"/>
          </p:nvPr>
        </p:nvSpPr>
        <p:spPr/>
        <p:txBody>
          <a:bodyPr/>
          <a:lstStyle/>
          <a:p>
            <a:r>
              <a:rPr lang="de-CH" dirty="0"/>
              <a:t>Ende des Mandates</a:t>
            </a:r>
          </a:p>
        </p:txBody>
      </p:sp>
      <p:sp>
        <p:nvSpPr>
          <p:cNvPr id="3" name="Inhaltsplatzhalter 2">
            <a:extLst>
              <a:ext uri="{FF2B5EF4-FFF2-40B4-BE49-F238E27FC236}">
                <a16:creationId xmlns:a16="http://schemas.microsoft.com/office/drawing/2014/main" id="{EE3E7098-7EB0-47A3-A5B3-8643638F6CBA}"/>
              </a:ext>
            </a:extLst>
          </p:cNvPr>
          <p:cNvSpPr>
            <a:spLocks noGrp="1"/>
          </p:cNvSpPr>
          <p:nvPr>
            <p:ph idx="1"/>
          </p:nvPr>
        </p:nvSpPr>
        <p:spPr/>
        <p:txBody>
          <a:bodyPr/>
          <a:lstStyle/>
          <a:p>
            <a:endParaRPr lang="de-CH" dirty="0"/>
          </a:p>
          <a:p>
            <a:endParaRPr lang="de-CH" dirty="0"/>
          </a:p>
          <a:p>
            <a:r>
              <a:rPr lang="de-CH" dirty="0"/>
              <a:t>Kündigung durch den Beauftragten (2 Monate Kündigungsfrist an KESB)</a:t>
            </a:r>
          </a:p>
          <a:p>
            <a:r>
              <a:rPr lang="de-CH" dirty="0"/>
              <a:t>Wiedererlangung Urteilsfähigkeit oder Tod des Auftraggebers</a:t>
            </a:r>
          </a:p>
          <a:p>
            <a:r>
              <a:rPr lang="de-CH" dirty="0"/>
              <a:t>Entzug der Befugnisse durch KESB (bei Gefährdung der Interessen des Auftraggebers, heikel! S. Fall Wicki)</a:t>
            </a:r>
          </a:p>
        </p:txBody>
      </p:sp>
      <p:sp>
        <p:nvSpPr>
          <p:cNvPr id="4" name="Datumsplatzhalter 3">
            <a:extLst>
              <a:ext uri="{FF2B5EF4-FFF2-40B4-BE49-F238E27FC236}">
                <a16:creationId xmlns:a16="http://schemas.microsoft.com/office/drawing/2014/main" id="{D1E654D1-9633-449E-A2B1-C969A2E8120F}"/>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F8610702-ABE3-4C07-A666-80AB5982CFAB}"/>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46B82319-7CD9-4BE5-AC0D-F1C554B9691A}"/>
              </a:ext>
            </a:extLst>
          </p:cNvPr>
          <p:cNvSpPr>
            <a:spLocks noGrp="1"/>
          </p:cNvSpPr>
          <p:nvPr>
            <p:ph type="sldNum" sz="quarter" idx="12"/>
          </p:nvPr>
        </p:nvSpPr>
        <p:spPr/>
        <p:txBody>
          <a:bodyPr/>
          <a:lstStyle/>
          <a:p>
            <a:fld id="{67DE3D54-BE75-C441-B9A5-25F706DFD003}" type="slidenum">
              <a:rPr lang="de-DE" smtClean="0"/>
              <a:t>23</a:t>
            </a:fld>
            <a:endParaRPr lang="de-DE"/>
          </a:p>
        </p:txBody>
      </p:sp>
    </p:spTree>
    <p:extLst>
      <p:ext uri="{BB962C8B-B14F-4D97-AF65-F5344CB8AC3E}">
        <p14:creationId xmlns:p14="http://schemas.microsoft.com/office/powerpoint/2010/main" val="100093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43F11-7BF0-48E4-A54B-48271B4CD920}"/>
              </a:ext>
            </a:extLst>
          </p:cNvPr>
          <p:cNvSpPr>
            <a:spLocks noGrp="1"/>
          </p:cNvSpPr>
          <p:nvPr>
            <p:ph type="title"/>
          </p:nvPr>
        </p:nvSpPr>
        <p:spPr/>
        <p:txBody>
          <a:bodyPr/>
          <a:lstStyle/>
          <a:p>
            <a:r>
              <a:rPr lang="de-CH" dirty="0"/>
              <a:t>Die Generalvollmacht</a:t>
            </a:r>
          </a:p>
        </p:txBody>
      </p:sp>
      <p:sp>
        <p:nvSpPr>
          <p:cNvPr id="3" name="Inhaltsplatzhalter 2">
            <a:extLst>
              <a:ext uri="{FF2B5EF4-FFF2-40B4-BE49-F238E27FC236}">
                <a16:creationId xmlns:a16="http://schemas.microsoft.com/office/drawing/2014/main" id="{090E7CBE-48B7-4F03-869C-7506088E9F5E}"/>
              </a:ext>
            </a:extLst>
          </p:cNvPr>
          <p:cNvSpPr>
            <a:spLocks noGrp="1"/>
          </p:cNvSpPr>
          <p:nvPr>
            <p:ph idx="1"/>
          </p:nvPr>
        </p:nvSpPr>
        <p:spPr/>
        <p:txBody>
          <a:bodyPr>
            <a:normAutofit fontScale="92500"/>
          </a:bodyPr>
          <a:lstStyle/>
          <a:p>
            <a:pPr marL="0" indent="0">
              <a:buNone/>
            </a:pPr>
            <a:r>
              <a:rPr lang="de-CH" b="1" dirty="0"/>
              <a:t>Arten von Vollmachten:</a:t>
            </a:r>
            <a:br>
              <a:rPr lang="de-CH" b="1" dirty="0"/>
            </a:br>
            <a:endParaRPr lang="de-CH" b="1" dirty="0"/>
          </a:p>
          <a:p>
            <a:r>
              <a:rPr lang="de-CH" b="1" dirty="0"/>
              <a:t>Spezialvollmacht</a:t>
            </a:r>
            <a:r>
              <a:rPr lang="de-CH" dirty="0"/>
              <a:t>: Vollmacht für einzelnes, spezifisches Geschäft (bspw. Vertrag unterzeichnen); auch </a:t>
            </a:r>
            <a:r>
              <a:rPr lang="de-CH" b="1" dirty="0"/>
              <a:t>Bankvollmachten</a:t>
            </a:r>
          </a:p>
          <a:p>
            <a:r>
              <a:rPr lang="de-CH" b="1" dirty="0"/>
              <a:t>Generalvollmacht</a:t>
            </a:r>
            <a:r>
              <a:rPr lang="de-CH" dirty="0"/>
              <a:t>: Vollmacht für Geschäfte wirtschaftlicher Natur, die ein bestimmtes Vermögen betreffen, somit eine allgemeine Befugnis zur Vertretung in sämtlichen Geschäften des Rechtsverkehrs.</a:t>
            </a:r>
          </a:p>
          <a:p>
            <a:r>
              <a:rPr lang="de-CH" b="1" dirty="0"/>
              <a:t>Vorsorgevollmacht</a:t>
            </a:r>
            <a:r>
              <a:rPr lang="de-CH" dirty="0"/>
              <a:t> (früher): dieselben Angelegenheiten für den Fall der Urteilsfähigkeit des Vollmachtgebers wie beim Vorsorgeauftrag</a:t>
            </a:r>
          </a:p>
        </p:txBody>
      </p:sp>
      <p:sp>
        <p:nvSpPr>
          <p:cNvPr id="4" name="Datumsplatzhalter 3">
            <a:extLst>
              <a:ext uri="{FF2B5EF4-FFF2-40B4-BE49-F238E27FC236}">
                <a16:creationId xmlns:a16="http://schemas.microsoft.com/office/drawing/2014/main" id="{65CDFF22-8053-4AF5-BD64-64AAC1B310C5}"/>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C4F3A040-2F47-4F82-B626-6EEF77728942}"/>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746F709F-97A6-40C9-9C93-6F487188B640}"/>
              </a:ext>
            </a:extLst>
          </p:cNvPr>
          <p:cNvSpPr>
            <a:spLocks noGrp="1"/>
          </p:cNvSpPr>
          <p:nvPr>
            <p:ph type="sldNum" sz="quarter" idx="12"/>
          </p:nvPr>
        </p:nvSpPr>
        <p:spPr/>
        <p:txBody>
          <a:bodyPr/>
          <a:lstStyle/>
          <a:p>
            <a:fld id="{67DE3D54-BE75-C441-B9A5-25F706DFD003}" type="slidenum">
              <a:rPr lang="de-DE" smtClean="0"/>
              <a:t>24</a:t>
            </a:fld>
            <a:endParaRPr lang="de-DE"/>
          </a:p>
        </p:txBody>
      </p:sp>
    </p:spTree>
    <p:extLst>
      <p:ext uri="{BB962C8B-B14F-4D97-AF65-F5344CB8AC3E}">
        <p14:creationId xmlns:p14="http://schemas.microsoft.com/office/powerpoint/2010/main" val="27862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27845-8A6E-4DBD-8D4E-E24B99014D4A}"/>
              </a:ext>
            </a:extLst>
          </p:cNvPr>
          <p:cNvSpPr>
            <a:spLocks noGrp="1"/>
          </p:cNvSpPr>
          <p:nvPr>
            <p:ph type="title"/>
          </p:nvPr>
        </p:nvSpPr>
        <p:spPr/>
        <p:txBody>
          <a:bodyPr/>
          <a:lstStyle/>
          <a:p>
            <a:r>
              <a:rPr lang="de-CH" dirty="0"/>
              <a:t>Errichtung</a:t>
            </a:r>
          </a:p>
        </p:txBody>
      </p:sp>
      <p:sp>
        <p:nvSpPr>
          <p:cNvPr id="3" name="Inhaltsplatzhalter 2">
            <a:extLst>
              <a:ext uri="{FF2B5EF4-FFF2-40B4-BE49-F238E27FC236}">
                <a16:creationId xmlns:a16="http://schemas.microsoft.com/office/drawing/2014/main" id="{22BAF62B-B400-4D5A-9C75-D9D274FE8084}"/>
              </a:ext>
            </a:extLst>
          </p:cNvPr>
          <p:cNvSpPr>
            <a:spLocks noGrp="1"/>
          </p:cNvSpPr>
          <p:nvPr>
            <p:ph idx="1"/>
          </p:nvPr>
        </p:nvSpPr>
        <p:spPr/>
        <p:txBody>
          <a:bodyPr/>
          <a:lstStyle/>
          <a:p>
            <a:endParaRPr lang="de-CH" dirty="0"/>
          </a:p>
          <a:p>
            <a:endParaRPr lang="de-CH" dirty="0"/>
          </a:p>
          <a:p>
            <a:r>
              <a:rPr lang="de-CH" dirty="0"/>
              <a:t>Grundsätzlich formlos gültig</a:t>
            </a:r>
          </a:p>
          <a:p>
            <a:r>
              <a:rPr lang="de-CH" dirty="0"/>
              <a:t>Empfohlen: Schriftlichkeit (aber nicht handschriftlich notwendig)</a:t>
            </a:r>
          </a:p>
        </p:txBody>
      </p:sp>
      <p:sp>
        <p:nvSpPr>
          <p:cNvPr id="4" name="Datumsplatzhalter 3">
            <a:extLst>
              <a:ext uri="{FF2B5EF4-FFF2-40B4-BE49-F238E27FC236}">
                <a16:creationId xmlns:a16="http://schemas.microsoft.com/office/drawing/2014/main" id="{0EABD899-0DB9-4466-9E4C-85F88F2D6484}"/>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4242B2C8-E23B-4EAA-B8BE-7D87A36BBE10}"/>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7EE30501-5B0D-40C5-9401-6279DDBFCC8B}"/>
              </a:ext>
            </a:extLst>
          </p:cNvPr>
          <p:cNvSpPr>
            <a:spLocks noGrp="1"/>
          </p:cNvSpPr>
          <p:nvPr>
            <p:ph type="sldNum" sz="quarter" idx="12"/>
          </p:nvPr>
        </p:nvSpPr>
        <p:spPr/>
        <p:txBody>
          <a:bodyPr/>
          <a:lstStyle/>
          <a:p>
            <a:fld id="{67DE3D54-BE75-C441-B9A5-25F706DFD003}" type="slidenum">
              <a:rPr lang="de-DE" smtClean="0"/>
              <a:t>25</a:t>
            </a:fld>
            <a:endParaRPr lang="de-DE"/>
          </a:p>
        </p:txBody>
      </p:sp>
    </p:spTree>
    <p:extLst>
      <p:ext uri="{BB962C8B-B14F-4D97-AF65-F5344CB8AC3E}">
        <p14:creationId xmlns:p14="http://schemas.microsoft.com/office/powerpoint/2010/main" val="8231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D5197-E547-41DE-AC25-ED0D04F3F325}"/>
              </a:ext>
            </a:extLst>
          </p:cNvPr>
          <p:cNvSpPr>
            <a:spLocks noGrp="1"/>
          </p:cNvSpPr>
          <p:nvPr>
            <p:ph type="title"/>
          </p:nvPr>
        </p:nvSpPr>
        <p:spPr/>
        <p:txBody>
          <a:bodyPr/>
          <a:lstStyle/>
          <a:p>
            <a:r>
              <a:rPr lang="de-CH" dirty="0"/>
              <a:t>Generalvollmacht</a:t>
            </a:r>
          </a:p>
        </p:txBody>
      </p:sp>
      <p:sp>
        <p:nvSpPr>
          <p:cNvPr id="3" name="Inhaltsplatzhalter 2">
            <a:extLst>
              <a:ext uri="{FF2B5EF4-FFF2-40B4-BE49-F238E27FC236}">
                <a16:creationId xmlns:a16="http://schemas.microsoft.com/office/drawing/2014/main" id="{79F43FB9-79AA-4D1E-A4CC-F698F6396B0E}"/>
              </a:ext>
            </a:extLst>
          </p:cNvPr>
          <p:cNvSpPr>
            <a:spLocks noGrp="1"/>
          </p:cNvSpPr>
          <p:nvPr>
            <p:ph idx="1"/>
          </p:nvPr>
        </p:nvSpPr>
        <p:spPr/>
        <p:txBody>
          <a:bodyPr/>
          <a:lstStyle/>
          <a:p>
            <a:r>
              <a:rPr lang="de-CH" dirty="0"/>
              <a:t>Sinnvoll für die Regelung der Bevollmächtigung bei beginnender Hilflosigkeit (Demenz, Alter, Gebrechlichkeit) aber noch vorhandener (ganzer oder teilweiser Urteilsfähigkeit)</a:t>
            </a:r>
          </a:p>
          <a:p>
            <a:r>
              <a:rPr lang="de-CH" dirty="0"/>
              <a:t>Sinnvoll auch bei längerer Landesabwesenheit oder bei einem Krankheitsaufenthalt</a:t>
            </a:r>
          </a:p>
          <a:p>
            <a:r>
              <a:rPr lang="de-CH" dirty="0"/>
              <a:t>Endet von Gesetzes wegen mit der Urteilsunfähigkeit, ausser die Vollmacht enthält eine Weiterführungsklausel</a:t>
            </a:r>
          </a:p>
        </p:txBody>
      </p:sp>
      <p:sp>
        <p:nvSpPr>
          <p:cNvPr id="4" name="Datumsplatzhalter 3">
            <a:extLst>
              <a:ext uri="{FF2B5EF4-FFF2-40B4-BE49-F238E27FC236}">
                <a16:creationId xmlns:a16="http://schemas.microsoft.com/office/drawing/2014/main" id="{85C9217A-83A0-4DC4-AFC2-A985E6C6714C}"/>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BD868621-F855-443A-98FA-5B29618DB000}"/>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172746E0-6A8C-4BCE-A1EF-D3FACD35932B}"/>
              </a:ext>
            </a:extLst>
          </p:cNvPr>
          <p:cNvSpPr>
            <a:spLocks noGrp="1"/>
          </p:cNvSpPr>
          <p:nvPr>
            <p:ph type="sldNum" sz="quarter" idx="12"/>
          </p:nvPr>
        </p:nvSpPr>
        <p:spPr/>
        <p:txBody>
          <a:bodyPr/>
          <a:lstStyle/>
          <a:p>
            <a:fld id="{67DE3D54-BE75-C441-B9A5-25F706DFD003}" type="slidenum">
              <a:rPr lang="de-DE" smtClean="0"/>
              <a:t>26</a:t>
            </a:fld>
            <a:endParaRPr lang="de-DE"/>
          </a:p>
        </p:txBody>
      </p:sp>
    </p:spTree>
    <p:extLst>
      <p:ext uri="{BB962C8B-B14F-4D97-AF65-F5344CB8AC3E}">
        <p14:creationId xmlns:p14="http://schemas.microsoft.com/office/powerpoint/2010/main" val="17960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3B6BC-732D-44E3-8CF5-805FF3B9C1DC}"/>
              </a:ext>
            </a:extLst>
          </p:cNvPr>
          <p:cNvSpPr>
            <a:spLocks noGrp="1"/>
          </p:cNvSpPr>
          <p:nvPr>
            <p:ph type="title"/>
          </p:nvPr>
        </p:nvSpPr>
        <p:spPr/>
        <p:txBody>
          <a:bodyPr/>
          <a:lstStyle/>
          <a:p>
            <a:endParaRPr lang="de-CH"/>
          </a:p>
        </p:txBody>
      </p:sp>
      <p:graphicFrame>
        <p:nvGraphicFramePr>
          <p:cNvPr id="7" name="Inhaltsplatzhalter 6">
            <a:extLst>
              <a:ext uri="{FF2B5EF4-FFF2-40B4-BE49-F238E27FC236}">
                <a16:creationId xmlns:a16="http://schemas.microsoft.com/office/drawing/2014/main" id="{25067F36-A42F-49F3-B473-6C8F87CFE4ED}"/>
              </a:ext>
            </a:extLst>
          </p:cNvPr>
          <p:cNvGraphicFramePr>
            <a:graphicFrameLocks noGrp="1"/>
          </p:cNvGraphicFramePr>
          <p:nvPr>
            <p:ph idx="1"/>
            <p:extLst>
              <p:ext uri="{D42A27DB-BD31-4B8C-83A1-F6EECF244321}">
                <p14:modId xmlns:p14="http://schemas.microsoft.com/office/powerpoint/2010/main" val="3360100316"/>
              </p:ext>
            </p:extLst>
          </p:nvPr>
        </p:nvGraphicFramePr>
        <p:xfrm>
          <a:off x="1159933" y="2126259"/>
          <a:ext cx="9872133" cy="4112424"/>
        </p:xfrm>
        <a:graphic>
          <a:graphicData uri="http://schemas.openxmlformats.org/drawingml/2006/table">
            <a:tbl>
              <a:tblPr/>
              <a:tblGrid>
                <a:gridCol w="2076158">
                  <a:extLst>
                    <a:ext uri="{9D8B030D-6E8A-4147-A177-3AD203B41FA5}">
                      <a16:colId xmlns:a16="http://schemas.microsoft.com/office/drawing/2014/main" val="4277449634"/>
                    </a:ext>
                  </a:extLst>
                </a:gridCol>
                <a:gridCol w="3145380">
                  <a:extLst>
                    <a:ext uri="{9D8B030D-6E8A-4147-A177-3AD203B41FA5}">
                      <a16:colId xmlns:a16="http://schemas.microsoft.com/office/drawing/2014/main" val="2434262935"/>
                    </a:ext>
                  </a:extLst>
                </a:gridCol>
                <a:gridCol w="4650595">
                  <a:extLst>
                    <a:ext uri="{9D8B030D-6E8A-4147-A177-3AD203B41FA5}">
                      <a16:colId xmlns:a16="http://schemas.microsoft.com/office/drawing/2014/main" val="802640550"/>
                    </a:ext>
                  </a:extLst>
                </a:gridCol>
              </a:tblGrid>
              <a:tr h="304072">
                <a:tc gridSpan="3">
                  <a:txBody>
                    <a:bodyPr/>
                    <a:lstStyle/>
                    <a:p>
                      <a:pPr algn="ctr" fontAlgn="b"/>
                      <a:r>
                        <a:rPr lang="de-CH" sz="1800" b="1" i="0" u="none" strike="noStrike" dirty="0">
                          <a:solidFill>
                            <a:srgbClr val="000000"/>
                          </a:solidFill>
                          <a:effectLst/>
                          <a:latin typeface="Calibri" panose="020F0502020204030204" pitchFamily="34" charset="0"/>
                        </a:rPr>
                        <a:t>Vorsorgeauftrag und die Handlungsunfähigkeit überdauernde Generalvollmacht</a:t>
                      </a:r>
                    </a:p>
                  </a:txBody>
                  <a:tcPr marL="9525" marR="9525" marT="9525" marB="0" anchor="b">
                    <a:lnL>
                      <a:noFill/>
                    </a:lnL>
                    <a:lnR>
                      <a:noFill/>
                    </a:lnR>
                    <a:lnT>
                      <a:noFill/>
                    </a:lnT>
                    <a:lnB>
                      <a:noFill/>
                    </a:lnB>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916579069"/>
                  </a:ext>
                </a:extLst>
              </a:tr>
              <a:tr h="289592">
                <a:tc>
                  <a:txBody>
                    <a:bodyPr/>
                    <a:lstStyle/>
                    <a:p>
                      <a:pPr algn="l" fontAlgn="b"/>
                      <a:endParaRPr lang="de-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de-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de-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6297498"/>
                  </a:ext>
                </a:extLst>
              </a:tr>
              <a:tr h="289592">
                <a:tc>
                  <a:txBody>
                    <a:bodyPr/>
                    <a:lstStyle/>
                    <a:p>
                      <a:pPr algn="l" fontAlgn="b"/>
                      <a:endParaRPr lang="de-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de-CH" sz="1600" b="1" i="0" u="none" strike="noStrike" dirty="0">
                          <a:solidFill>
                            <a:srgbClr val="000000"/>
                          </a:solidFill>
                          <a:effectLst/>
                          <a:latin typeface="Calibri" panose="020F0502020204030204" pitchFamily="34" charset="0"/>
                        </a:rPr>
                        <a:t>Vorsorgeauftrag</a:t>
                      </a:r>
                      <a:endParaRPr lang="de-CH"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de-CH" sz="1600" b="1" i="0" u="none" strike="noStrike" dirty="0">
                          <a:solidFill>
                            <a:srgbClr val="000000"/>
                          </a:solidFill>
                          <a:effectLst/>
                          <a:latin typeface="Calibri" panose="020F0502020204030204" pitchFamily="34" charset="0"/>
                        </a:rPr>
                        <a:t>Generalvollmacht</a:t>
                      </a:r>
                      <a:endParaRPr lang="de-CH"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01691989"/>
                  </a:ext>
                </a:extLst>
              </a:tr>
              <a:tr h="289592">
                <a:tc>
                  <a:txBody>
                    <a:bodyPr/>
                    <a:lstStyle/>
                    <a:p>
                      <a:pPr algn="l" fontAlgn="b"/>
                      <a:endParaRPr lang="de-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465679"/>
                  </a:ext>
                </a:extLst>
              </a:tr>
              <a:tr h="289592">
                <a:tc>
                  <a:txBody>
                    <a:bodyPr/>
                    <a:lstStyle/>
                    <a:p>
                      <a:pPr algn="l" fontAlgn="b"/>
                      <a:r>
                        <a:rPr lang="de-CH" sz="1600" b="1" i="0" u="none" strike="noStrike" dirty="0">
                          <a:solidFill>
                            <a:srgbClr val="000000"/>
                          </a:solidFill>
                          <a:effectLst/>
                          <a:latin typeface="Calibri" panose="020F0502020204030204" pitchFamily="34" charset="0"/>
                        </a:rPr>
                        <a:t>Form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Handschriftlich oder </a:t>
                      </a:r>
                      <a:r>
                        <a:rPr lang="de-CH" sz="1600" b="0" i="0" u="none" strike="noStrike" dirty="0" err="1">
                          <a:solidFill>
                            <a:srgbClr val="000000"/>
                          </a:solidFill>
                          <a:effectLst/>
                          <a:latin typeface="Calibri" panose="020F0502020204030204" pitchFamily="34" charset="0"/>
                        </a:rPr>
                        <a:t>öff</a:t>
                      </a:r>
                      <a:r>
                        <a:rPr lang="de-CH" sz="1600" b="0" i="0" u="none" strike="noStrike" dirty="0">
                          <a:solidFill>
                            <a:srgbClr val="000000"/>
                          </a:solidFill>
                          <a:effectLst/>
                          <a:latin typeface="Calibri" panose="020F0502020204030204" pitchFamily="34" charset="0"/>
                        </a:rPr>
                        <a:t>. Beurkundung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Formlos gültig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481897"/>
                  </a:ext>
                </a:extLst>
              </a:tr>
              <a:tr h="289592">
                <a:tc>
                  <a:txBody>
                    <a:bodyPr/>
                    <a:lstStyle/>
                    <a:p>
                      <a:pPr algn="l" fontAlgn="b"/>
                      <a:r>
                        <a:rPr lang="de-CH" sz="1600" b="1" i="0" u="none" strike="noStrike">
                          <a:solidFill>
                            <a:srgbClr val="000000"/>
                          </a:solidFill>
                          <a:effectLst/>
                          <a:latin typeface="Calibri" panose="020F0502020204030204" pitchFamily="34" charset="0"/>
                        </a:rPr>
                        <a:t>Rechtsfolge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Verpflichtung des Bevollmächtigten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Blosse Berechtigung des Berechtigten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309543"/>
                  </a:ext>
                </a:extLst>
              </a:tr>
              <a:tr h="289592">
                <a:tc>
                  <a:txBody>
                    <a:bodyPr/>
                    <a:lstStyle/>
                    <a:p>
                      <a:pPr algn="l" fontAlgn="b"/>
                      <a:r>
                        <a:rPr lang="de-CH" sz="1600" b="1" i="0" u="none" strike="noStrike">
                          <a:solidFill>
                            <a:srgbClr val="000000"/>
                          </a:solidFill>
                          <a:effectLst/>
                          <a:latin typeface="Calibri" panose="020F0502020204030204" pitchFamily="34" charset="0"/>
                        </a:rPr>
                        <a:t>Beginn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Verlust der Urteilsfähigkeit und Validierung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Sofort mit Erteilung der Vollmacht ohne weitere Formvorschriften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351042"/>
                  </a:ext>
                </a:extLst>
              </a:tr>
              <a:tr h="289592">
                <a:tc>
                  <a:txBody>
                    <a:bodyPr/>
                    <a:lstStyle/>
                    <a:p>
                      <a:pPr algn="l" fontAlgn="b"/>
                      <a:r>
                        <a:rPr lang="de-CH" sz="1600" b="1" i="0" u="none" strike="noStrike">
                          <a:solidFill>
                            <a:srgbClr val="000000"/>
                          </a:solidFill>
                          <a:effectLst/>
                          <a:latin typeface="Calibri" panose="020F0502020204030204" pitchFamily="34" charset="0"/>
                        </a:rPr>
                        <a:t>Ende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a:solidFill>
                            <a:srgbClr val="000000"/>
                          </a:solidFill>
                          <a:effectLst/>
                          <a:latin typeface="Calibri" panose="020F0502020204030204" pitchFamily="34" charset="0"/>
                        </a:rPr>
                        <a:t>Mit dem Tod oder Widerruf/Kündigung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Mit Eintritt der Urteilsunfähigkeit, Tod, Widerruf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692542"/>
                  </a:ext>
                </a:extLst>
              </a:tr>
              <a:tr h="289592">
                <a:tc>
                  <a:txBody>
                    <a:bodyPr/>
                    <a:lstStyle/>
                    <a:p>
                      <a:pPr algn="l" fontAlgn="b"/>
                      <a:r>
                        <a:rPr lang="de-CH" sz="1600" b="1" i="0" u="none" strike="noStrike">
                          <a:solidFill>
                            <a:srgbClr val="000000"/>
                          </a:solidFill>
                          <a:effectLst/>
                          <a:latin typeface="Calibri" panose="020F0502020204030204" pitchFamily="34" charset="0"/>
                        </a:rPr>
                        <a:t>Beendigung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a:solidFill>
                            <a:srgbClr val="000000"/>
                          </a:solidFill>
                          <a:effectLst/>
                          <a:latin typeface="Calibri" panose="020F0502020204030204" pitchFamily="34" charset="0"/>
                        </a:rPr>
                        <a:t>2 Monate Kündigungsfrist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Sofortiger Widerruf durch Vertreter möglich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849771"/>
                  </a:ext>
                </a:extLst>
              </a:tr>
              <a:tr h="579185">
                <a:tc>
                  <a:txBody>
                    <a:bodyPr/>
                    <a:lstStyle/>
                    <a:p>
                      <a:pPr algn="l" fontAlgn="b"/>
                      <a:r>
                        <a:rPr lang="de-CH" sz="1600" b="1" i="0" u="none" strike="noStrike">
                          <a:solidFill>
                            <a:srgbClr val="000000"/>
                          </a:solidFill>
                          <a:effectLst/>
                          <a:latin typeface="Calibri" panose="020F0502020204030204" pitchFamily="34" charset="0"/>
                        </a:rPr>
                        <a:t>Eintritt der Urteilsunfähigkeit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a:solidFill>
                            <a:srgbClr val="000000"/>
                          </a:solidFill>
                          <a:effectLst/>
                          <a:latin typeface="Calibri" panose="020F0502020204030204" pitchFamily="34" charset="0"/>
                        </a:rPr>
                        <a:t>Validierung durch KESB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Beendigung, kann aber bei entsprechender Weiterführungsklausel weiterbestehen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155263"/>
                  </a:ext>
                </a:extLst>
              </a:tr>
              <a:tr h="289592">
                <a:tc>
                  <a:txBody>
                    <a:bodyPr/>
                    <a:lstStyle/>
                    <a:p>
                      <a:pPr algn="l" fontAlgn="b"/>
                      <a:r>
                        <a:rPr lang="de-CH" sz="1600" b="1" i="0" u="none" strike="noStrike">
                          <a:solidFill>
                            <a:srgbClr val="000000"/>
                          </a:solidFill>
                          <a:effectLst/>
                          <a:latin typeface="Calibri" panose="020F0502020204030204" pitchFamily="34" charset="0"/>
                        </a:rPr>
                        <a:t>bei teilweiser HU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Tritt noch nicht in Kraft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CH" sz="1600" b="0" i="0" u="none" strike="noStrike" dirty="0">
                          <a:solidFill>
                            <a:srgbClr val="000000"/>
                          </a:solidFill>
                          <a:effectLst/>
                          <a:latin typeface="Calibri" panose="020F0502020204030204" pitchFamily="34" charset="0"/>
                        </a:rPr>
                        <a:t>Behält uneingeschränkte Geltung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800054"/>
                  </a:ext>
                </a:extLst>
              </a:tr>
            </a:tbl>
          </a:graphicData>
        </a:graphic>
      </p:graphicFrame>
      <p:sp>
        <p:nvSpPr>
          <p:cNvPr id="4" name="Datumsplatzhalter 3">
            <a:extLst>
              <a:ext uri="{FF2B5EF4-FFF2-40B4-BE49-F238E27FC236}">
                <a16:creationId xmlns:a16="http://schemas.microsoft.com/office/drawing/2014/main" id="{92BA2FA1-F9C2-4FCA-9E3A-1F8B7945247C}"/>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0726121A-EF4E-439E-8DD9-D320525DDC8A}"/>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FDABBDDF-CC1B-4991-BB72-C51163EBE331}"/>
              </a:ext>
            </a:extLst>
          </p:cNvPr>
          <p:cNvSpPr>
            <a:spLocks noGrp="1"/>
          </p:cNvSpPr>
          <p:nvPr>
            <p:ph type="sldNum" sz="quarter" idx="12"/>
          </p:nvPr>
        </p:nvSpPr>
        <p:spPr/>
        <p:txBody>
          <a:bodyPr/>
          <a:lstStyle/>
          <a:p>
            <a:fld id="{67DE3D54-BE75-C441-B9A5-25F706DFD003}" type="slidenum">
              <a:rPr lang="de-DE" smtClean="0"/>
              <a:t>27</a:t>
            </a:fld>
            <a:endParaRPr lang="de-DE"/>
          </a:p>
        </p:txBody>
      </p:sp>
    </p:spTree>
    <p:extLst>
      <p:ext uri="{BB962C8B-B14F-4D97-AF65-F5344CB8AC3E}">
        <p14:creationId xmlns:p14="http://schemas.microsoft.com/office/powerpoint/2010/main" val="138639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3A791-1217-4503-AD79-8C6ABF632E75}"/>
              </a:ext>
            </a:extLst>
          </p:cNvPr>
          <p:cNvSpPr>
            <a:spLocks noGrp="1"/>
          </p:cNvSpPr>
          <p:nvPr>
            <p:ph type="title"/>
          </p:nvPr>
        </p:nvSpPr>
        <p:spPr/>
        <p:txBody>
          <a:bodyPr/>
          <a:lstStyle/>
          <a:p>
            <a:r>
              <a:rPr lang="de-CH" dirty="0"/>
              <a:t>Schlussfolgerungen</a:t>
            </a:r>
          </a:p>
        </p:txBody>
      </p:sp>
      <p:sp>
        <p:nvSpPr>
          <p:cNvPr id="3" name="Inhaltsplatzhalter 2">
            <a:extLst>
              <a:ext uri="{FF2B5EF4-FFF2-40B4-BE49-F238E27FC236}">
                <a16:creationId xmlns:a16="http://schemas.microsoft.com/office/drawing/2014/main" id="{D8A7A2AE-75AB-4AEE-AC3B-66578114C907}"/>
              </a:ext>
            </a:extLst>
          </p:cNvPr>
          <p:cNvSpPr>
            <a:spLocks noGrp="1"/>
          </p:cNvSpPr>
          <p:nvPr>
            <p:ph idx="1"/>
          </p:nvPr>
        </p:nvSpPr>
        <p:spPr/>
        <p:txBody>
          <a:bodyPr/>
          <a:lstStyle/>
          <a:p>
            <a:pPr marL="0" indent="0">
              <a:buNone/>
            </a:pPr>
            <a:r>
              <a:rPr lang="de-CH" sz="2800" b="1" dirty="0"/>
              <a:t>Vorsorgeauftrag und Generalvollmacht mit Weitergeltungsklausel</a:t>
            </a:r>
            <a:r>
              <a:rPr lang="de-CH" dirty="0"/>
              <a:t>:</a:t>
            </a:r>
          </a:p>
          <a:p>
            <a:endParaRPr lang="de-CH"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CH" sz="2800" b="0" i="0" u="none" strike="noStrike" kern="1200" cap="none" spc="0" normalizeH="0" baseline="0" noProof="0" dirty="0">
                <a:ln>
                  <a:noFill/>
                </a:ln>
                <a:solidFill>
                  <a:prstClr val="black"/>
                </a:solidFill>
                <a:effectLst/>
                <a:uLnTx/>
                <a:uFillTx/>
                <a:latin typeface="arial" charset="0"/>
                <a:ea typeface="+mn-ea"/>
                <a:cs typeface="+mn-cs"/>
              </a:rPr>
              <a:t>Solange die Urteilsunfähigkeit nicht eingetreten ist, besteht lediglich eine Vollmacht. Wird der Vollmachtgeber / Vorsorgeauftraggeber urteils- und somit handlungsunfähig, löst der Vorsorgeauftrag die Vollmacht ab, insoweit die gleichen Regelungsinhalte betroffen sind.</a:t>
            </a:r>
          </a:p>
          <a:p>
            <a:endParaRPr lang="de-CH" dirty="0"/>
          </a:p>
        </p:txBody>
      </p:sp>
      <p:sp>
        <p:nvSpPr>
          <p:cNvPr id="4" name="Datumsplatzhalter 3">
            <a:extLst>
              <a:ext uri="{FF2B5EF4-FFF2-40B4-BE49-F238E27FC236}">
                <a16:creationId xmlns:a16="http://schemas.microsoft.com/office/drawing/2014/main" id="{2E4761C1-C4FF-4A22-9884-0077E238DCDC}"/>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E3FAED9D-BD2D-458B-8FD0-F91F0F3AC41C}"/>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E4857285-FCE4-41A2-A54A-2907750730A0}"/>
              </a:ext>
            </a:extLst>
          </p:cNvPr>
          <p:cNvSpPr>
            <a:spLocks noGrp="1"/>
          </p:cNvSpPr>
          <p:nvPr>
            <p:ph type="sldNum" sz="quarter" idx="12"/>
          </p:nvPr>
        </p:nvSpPr>
        <p:spPr/>
        <p:txBody>
          <a:bodyPr/>
          <a:lstStyle/>
          <a:p>
            <a:fld id="{67DE3D54-BE75-C441-B9A5-25F706DFD003}" type="slidenum">
              <a:rPr lang="de-DE" smtClean="0"/>
              <a:t>28</a:t>
            </a:fld>
            <a:endParaRPr lang="de-DE"/>
          </a:p>
        </p:txBody>
      </p:sp>
      <p:sp>
        <p:nvSpPr>
          <p:cNvPr id="7" name="Rechteck 6">
            <a:extLst>
              <a:ext uri="{FF2B5EF4-FFF2-40B4-BE49-F238E27FC236}">
                <a16:creationId xmlns:a16="http://schemas.microsoft.com/office/drawing/2014/main" id="{747D514C-12AB-46DA-A6C8-46349FF7448A}"/>
              </a:ext>
            </a:extLst>
          </p:cNvPr>
          <p:cNvSpPr/>
          <p:nvPr/>
        </p:nvSpPr>
        <p:spPr>
          <a:xfrm>
            <a:off x="770467" y="3242733"/>
            <a:ext cx="10303933" cy="1998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16228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DADD3-D54B-48C5-AF2E-7631FC2E8047}"/>
              </a:ext>
            </a:extLst>
          </p:cNvPr>
          <p:cNvSpPr>
            <a:spLocks noGrp="1"/>
          </p:cNvSpPr>
          <p:nvPr>
            <p:ph type="title"/>
          </p:nvPr>
        </p:nvSpPr>
        <p:spPr/>
        <p:txBody>
          <a:bodyPr>
            <a:normAutofit fontScale="90000"/>
          </a:bodyPr>
          <a:lstStyle/>
          <a:p>
            <a:r>
              <a:rPr lang="de-CH" dirty="0"/>
              <a:t>Weiterführende Informationen</a:t>
            </a:r>
          </a:p>
        </p:txBody>
      </p:sp>
      <p:sp>
        <p:nvSpPr>
          <p:cNvPr id="3" name="Inhaltsplatzhalter 2">
            <a:extLst>
              <a:ext uri="{FF2B5EF4-FFF2-40B4-BE49-F238E27FC236}">
                <a16:creationId xmlns:a16="http://schemas.microsoft.com/office/drawing/2014/main" id="{FF5F285D-C628-477A-8A29-B48B218BD002}"/>
              </a:ext>
            </a:extLst>
          </p:cNvPr>
          <p:cNvSpPr>
            <a:spLocks noGrp="1"/>
          </p:cNvSpPr>
          <p:nvPr>
            <p:ph idx="1"/>
          </p:nvPr>
        </p:nvSpPr>
        <p:spPr/>
        <p:txBody>
          <a:bodyPr/>
          <a:lstStyle/>
          <a:p>
            <a:r>
              <a:rPr lang="de-CH" sz="1800" b="1" dirty="0"/>
              <a:t>Masterarbeit</a:t>
            </a:r>
            <a:r>
              <a:rPr lang="de-CH" sz="1800" dirty="0"/>
              <a:t> Uni Bern </a:t>
            </a:r>
            <a:r>
              <a:rPr lang="de-CH" sz="1800" i="1" dirty="0"/>
              <a:t>Der Vorsorgeauftrag und die den Verlust der Handlungsfähigkeit überdauernde Vollmacht nach Obligationenrecht </a:t>
            </a:r>
            <a:r>
              <a:rPr lang="de-CH" sz="1800" dirty="0"/>
              <a:t>von </a:t>
            </a:r>
            <a:r>
              <a:rPr lang="de-CH" sz="1800" cap="small" dirty="0"/>
              <a:t>Fabienne Michelle Braendli</a:t>
            </a:r>
            <a:r>
              <a:rPr lang="de-CH" sz="1800" dirty="0"/>
              <a:t>, </a:t>
            </a:r>
            <a:r>
              <a:rPr lang="de-CH" sz="1800" dirty="0" err="1"/>
              <a:t>Mlaw</a:t>
            </a:r>
            <a:r>
              <a:rPr lang="de-CH" sz="1800" dirty="0"/>
              <a:t> Rechtsanwältin  vom 15.10.2019</a:t>
            </a:r>
          </a:p>
          <a:p>
            <a:r>
              <a:rPr lang="de-CH" sz="1800" dirty="0"/>
              <a:t>Pro Mente Sana: </a:t>
            </a:r>
            <a:r>
              <a:rPr lang="de-CH" sz="1800" u="sng" dirty="0">
                <a:solidFill>
                  <a:srgbClr val="0563C1"/>
                </a:solidFill>
                <a:effectLst/>
                <a:latin typeface="Arial" panose="020B0604020202020204" pitchFamily="34" charset="0"/>
                <a:ea typeface="Calibri" panose="020F0502020204030204" pitchFamily="34" charset="0"/>
                <a:hlinkClick r:id="rId3"/>
              </a:rPr>
              <a:t>https://</a:t>
            </a:r>
            <a:r>
              <a:rPr lang="de-CH" sz="1800" b="1" u="sng" dirty="0">
                <a:solidFill>
                  <a:srgbClr val="0563C1"/>
                </a:solidFill>
                <a:effectLst/>
                <a:latin typeface="Arial" panose="020B0604020202020204" pitchFamily="34" charset="0"/>
                <a:ea typeface="Calibri" panose="020F0502020204030204" pitchFamily="34" charset="0"/>
                <a:hlinkClick r:id="rId3"/>
              </a:rPr>
              <a:t>promentesana</a:t>
            </a:r>
            <a:r>
              <a:rPr lang="de-CH" sz="1800" u="sng" dirty="0">
                <a:solidFill>
                  <a:srgbClr val="0563C1"/>
                </a:solidFill>
                <a:effectLst/>
                <a:latin typeface="Arial" panose="020B0604020202020204" pitchFamily="34" charset="0"/>
                <a:ea typeface="Calibri" panose="020F0502020204030204" pitchFamily="34" charset="0"/>
                <a:hlinkClick r:id="rId3"/>
              </a:rPr>
              <a:t>.ch/selbstbestimmt-genesen/recht-und-versicherung/erwachsenenschutzrecht</a:t>
            </a:r>
            <a:endParaRPr lang="de-CH" sz="1800" u="sng" dirty="0">
              <a:solidFill>
                <a:srgbClr val="0563C1"/>
              </a:solidFill>
              <a:effectLst/>
              <a:latin typeface="Arial" panose="020B0604020202020204" pitchFamily="34" charset="0"/>
              <a:ea typeface="Calibri" panose="020F0502020204030204" pitchFamily="34" charset="0"/>
            </a:endParaRPr>
          </a:p>
          <a:p>
            <a:r>
              <a:rPr lang="de-CH" sz="1800" u="sng" dirty="0">
                <a:solidFill>
                  <a:srgbClr val="020BC4"/>
                </a:solidFill>
                <a:effectLst/>
                <a:latin typeface="Arial" panose="020B0604020202020204" pitchFamily="34" charset="0"/>
                <a:ea typeface="Calibri" panose="020F0502020204030204" pitchFamily="34" charset="0"/>
                <a:hlinkClick r:id="rId4"/>
              </a:rPr>
              <a:t>https://www.kesb.dij.be.ch/de/start.html</a:t>
            </a:r>
            <a:endParaRPr lang="de-CH" sz="1800" u="sng" dirty="0">
              <a:solidFill>
                <a:srgbClr val="020BC4"/>
              </a:solidFill>
              <a:effectLst/>
              <a:latin typeface="Arial" panose="020B0604020202020204" pitchFamily="34" charset="0"/>
              <a:ea typeface="Calibri" panose="020F0502020204030204" pitchFamily="34" charset="0"/>
            </a:endParaRPr>
          </a:p>
          <a:p>
            <a:r>
              <a:rPr lang="de-CH" sz="1800" u="sng" dirty="0">
                <a:solidFill>
                  <a:srgbClr val="0000FF"/>
                </a:solidFill>
                <a:effectLst/>
                <a:latin typeface="Arial" panose="020B0604020202020204" pitchFamily="34" charset="0"/>
                <a:ea typeface="Calibri" panose="020F0502020204030204" pitchFamily="34" charset="0"/>
                <a:hlinkClick r:id="rId5"/>
              </a:rPr>
              <a:t>https://www.bag.admin.ch/bag/de/home/medizin-und-forschung/</a:t>
            </a:r>
            <a:r>
              <a:rPr lang="de-CH" sz="1800" b="1" u="sng" dirty="0">
                <a:solidFill>
                  <a:srgbClr val="0000FF"/>
                </a:solidFill>
                <a:effectLst/>
                <a:latin typeface="Arial" panose="020B0604020202020204" pitchFamily="34" charset="0"/>
                <a:ea typeface="Calibri" panose="020F0502020204030204" pitchFamily="34" charset="0"/>
                <a:hlinkClick r:id="rId5"/>
              </a:rPr>
              <a:t>patientenrechte</a:t>
            </a:r>
            <a:r>
              <a:rPr lang="de-CH" sz="1800" u="sng" dirty="0">
                <a:solidFill>
                  <a:srgbClr val="0000FF"/>
                </a:solidFill>
                <a:effectLst/>
                <a:latin typeface="Arial" panose="020B0604020202020204" pitchFamily="34" charset="0"/>
                <a:ea typeface="Calibri" panose="020F0502020204030204" pitchFamily="34" charset="0"/>
                <a:hlinkClick r:id="rId5"/>
              </a:rPr>
              <a:t>/recht-patientinnenverfuegung.html</a:t>
            </a:r>
            <a:endParaRPr lang="de-CH" sz="1800" u="sng" dirty="0">
              <a:solidFill>
                <a:srgbClr val="0000FF"/>
              </a:solidFill>
              <a:effectLst/>
              <a:latin typeface="Arial" panose="020B0604020202020204" pitchFamily="34" charset="0"/>
              <a:ea typeface="Calibri" panose="020F0502020204030204" pitchFamily="34" charset="0"/>
            </a:endParaRPr>
          </a:p>
          <a:p>
            <a:r>
              <a:rPr lang="de-CH" sz="1800" u="sng" dirty="0">
                <a:solidFill>
                  <a:srgbClr val="0000FF"/>
                </a:solidFill>
                <a:effectLst/>
                <a:latin typeface="Arial" panose="020B0604020202020204" pitchFamily="34" charset="0"/>
                <a:ea typeface="Calibri" panose="020F0502020204030204" pitchFamily="34" charset="0"/>
                <a:hlinkClick r:id="rId6"/>
              </a:rPr>
              <a:t>https://www.fmh.ch/dienstleistungen/recht/patientenverfuegung.cfm#i112596</a:t>
            </a:r>
            <a:endParaRPr lang="de-CH" dirty="0"/>
          </a:p>
        </p:txBody>
      </p:sp>
      <p:sp>
        <p:nvSpPr>
          <p:cNvPr id="4" name="Datumsplatzhalter 3">
            <a:extLst>
              <a:ext uri="{FF2B5EF4-FFF2-40B4-BE49-F238E27FC236}">
                <a16:creationId xmlns:a16="http://schemas.microsoft.com/office/drawing/2014/main" id="{3BF4B567-5766-4004-BA08-18CD910B7BB9}"/>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8F600039-26B4-40B7-8FB1-5B13A2149C9D}"/>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A6B72CA5-D3F2-42A4-AEFA-204AF2210651}"/>
              </a:ext>
            </a:extLst>
          </p:cNvPr>
          <p:cNvSpPr>
            <a:spLocks noGrp="1"/>
          </p:cNvSpPr>
          <p:nvPr>
            <p:ph type="sldNum" sz="quarter" idx="12"/>
          </p:nvPr>
        </p:nvSpPr>
        <p:spPr/>
        <p:txBody>
          <a:bodyPr/>
          <a:lstStyle/>
          <a:p>
            <a:fld id="{67DE3D54-BE75-C441-B9A5-25F706DFD003}" type="slidenum">
              <a:rPr lang="de-DE" smtClean="0"/>
              <a:t>29</a:t>
            </a:fld>
            <a:endParaRPr lang="de-DE"/>
          </a:p>
        </p:txBody>
      </p:sp>
    </p:spTree>
    <p:extLst>
      <p:ext uri="{BB962C8B-B14F-4D97-AF65-F5344CB8AC3E}">
        <p14:creationId xmlns:p14="http://schemas.microsoft.com/office/powerpoint/2010/main" val="62147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D5E05-C690-4D81-97B5-95EF3432430D}"/>
              </a:ext>
            </a:extLst>
          </p:cNvPr>
          <p:cNvSpPr>
            <a:spLocks noGrp="1"/>
          </p:cNvSpPr>
          <p:nvPr>
            <p:ph type="title"/>
          </p:nvPr>
        </p:nvSpPr>
        <p:spPr/>
        <p:txBody>
          <a:bodyPr/>
          <a:lstStyle/>
          <a:p>
            <a:r>
              <a:rPr lang="de-CH" dirty="0"/>
              <a:t>Herunterladen</a:t>
            </a:r>
          </a:p>
        </p:txBody>
      </p:sp>
      <p:sp>
        <p:nvSpPr>
          <p:cNvPr id="3" name="Inhaltsplatzhalter 2">
            <a:extLst>
              <a:ext uri="{FF2B5EF4-FFF2-40B4-BE49-F238E27FC236}">
                <a16:creationId xmlns:a16="http://schemas.microsoft.com/office/drawing/2014/main" id="{2E75F81B-1F47-4193-86E8-AF69B2CF319F}"/>
              </a:ext>
            </a:extLst>
          </p:cNvPr>
          <p:cNvSpPr>
            <a:spLocks noGrp="1"/>
          </p:cNvSpPr>
          <p:nvPr>
            <p:ph idx="1"/>
          </p:nvPr>
        </p:nvSpPr>
        <p:spPr/>
        <p:txBody>
          <a:bodyPr/>
          <a:lstStyle/>
          <a:p>
            <a:pPr marL="0" indent="0">
              <a:buNone/>
            </a:pPr>
            <a:r>
              <a:rPr lang="de-CH" dirty="0"/>
              <a:t>Die nachfolgende Präsentation kann heruntergeladen werden:</a:t>
            </a:r>
          </a:p>
          <a:p>
            <a:pPr marL="0" indent="0">
              <a:buNone/>
            </a:pPr>
            <a:endParaRPr lang="de-CH" dirty="0"/>
          </a:p>
          <a:p>
            <a:pPr marL="0" indent="0">
              <a:buNone/>
            </a:pPr>
            <a:r>
              <a:rPr lang="de-CH" dirty="0">
                <a:hlinkClick r:id="rId2"/>
              </a:rPr>
              <a:t>https://www.lw-p.ch/de/rechtsthemen/</a:t>
            </a:r>
            <a:endParaRPr lang="de-CH" dirty="0"/>
          </a:p>
          <a:p>
            <a:pPr marL="0" indent="0">
              <a:buNone/>
            </a:pPr>
            <a:endParaRPr lang="de-CH" dirty="0"/>
          </a:p>
          <a:p>
            <a:pPr marL="0" indent="0">
              <a:buNone/>
            </a:pPr>
            <a:endParaRPr lang="de-CH" dirty="0"/>
          </a:p>
        </p:txBody>
      </p:sp>
      <p:sp>
        <p:nvSpPr>
          <p:cNvPr id="4" name="Datumsplatzhalter 3">
            <a:extLst>
              <a:ext uri="{FF2B5EF4-FFF2-40B4-BE49-F238E27FC236}">
                <a16:creationId xmlns:a16="http://schemas.microsoft.com/office/drawing/2014/main" id="{77DC974F-1013-41C7-8CA9-A340BB59F5D6}"/>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2390F70A-CBDF-467E-9A63-396E35B69365}"/>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3D9F4957-45FD-45E0-93A8-E8624157299B}"/>
              </a:ext>
            </a:extLst>
          </p:cNvPr>
          <p:cNvSpPr>
            <a:spLocks noGrp="1"/>
          </p:cNvSpPr>
          <p:nvPr>
            <p:ph type="sldNum" sz="quarter" idx="12"/>
          </p:nvPr>
        </p:nvSpPr>
        <p:spPr/>
        <p:txBody>
          <a:bodyPr/>
          <a:lstStyle/>
          <a:p>
            <a:fld id="{67DE3D54-BE75-C441-B9A5-25F706DFD003}" type="slidenum">
              <a:rPr lang="de-DE" smtClean="0"/>
              <a:t>3</a:t>
            </a:fld>
            <a:endParaRPr lang="de-DE"/>
          </a:p>
        </p:txBody>
      </p:sp>
      <p:pic>
        <p:nvPicPr>
          <p:cNvPr id="9" name="Grafik 8">
            <a:extLst>
              <a:ext uri="{FF2B5EF4-FFF2-40B4-BE49-F238E27FC236}">
                <a16:creationId xmlns:a16="http://schemas.microsoft.com/office/drawing/2014/main" id="{A70F6A8B-2F55-4DFF-8DAA-483AC8645AC0}"/>
              </a:ext>
            </a:extLst>
          </p:cNvPr>
          <p:cNvPicPr>
            <a:picLocks noChangeAspect="1"/>
          </p:cNvPicPr>
          <p:nvPr/>
        </p:nvPicPr>
        <p:blipFill>
          <a:blip r:embed="rId3"/>
          <a:stretch>
            <a:fillRect/>
          </a:stretch>
        </p:blipFill>
        <p:spPr>
          <a:xfrm>
            <a:off x="7476658" y="2319809"/>
            <a:ext cx="4114800" cy="3856729"/>
          </a:xfrm>
          <a:prstGeom prst="rect">
            <a:avLst/>
          </a:prstGeom>
        </p:spPr>
      </p:pic>
    </p:spTree>
    <p:extLst>
      <p:ext uri="{BB962C8B-B14F-4D97-AF65-F5344CB8AC3E}">
        <p14:creationId xmlns:p14="http://schemas.microsoft.com/office/powerpoint/2010/main" val="338226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B6D57-286A-4FBD-B1BF-917C81F72FC6}"/>
              </a:ext>
            </a:extLst>
          </p:cNvPr>
          <p:cNvSpPr>
            <a:spLocks noGrp="1"/>
          </p:cNvSpPr>
          <p:nvPr>
            <p:ph type="title"/>
          </p:nvPr>
        </p:nvSpPr>
        <p:spPr/>
        <p:txBody>
          <a:bodyPr>
            <a:normAutofit/>
          </a:bodyPr>
          <a:lstStyle/>
          <a:p>
            <a:r>
              <a:rPr lang="de-CH" sz="3600" dirty="0"/>
              <a:t>Erbrecht – kurze Übersicht der Rechtsänderungen per 1.1.2023</a:t>
            </a:r>
          </a:p>
        </p:txBody>
      </p:sp>
      <p:sp>
        <p:nvSpPr>
          <p:cNvPr id="3" name="Inhaltsplatzhalter 2">
            <a:extLst>
              <a:ext uri="{FF2B5EF4-FFF2-40B4-BE49-F238E27FC236}">
                <a16:creationId xmlns:a16="http://schemas.microsoft.com/office/drawing/2014/main" id="{48F7733F-E7A5-46FE-A6CE-54E9A7ADB599}"/>
              </a:ext>
            </a:extLst>
          </p:cNvPr>
          <p:cNvSpPr>
            <a:spLocks noGrp="1"/>
          </p:cNvSpPr>
          <p:nvPr>
            <p:ph idx="1"/>
          </p:nvPr>
        </p:nvSpPr>
        <p:spPr/>
        <p:txBody>
          <a:bodyPr>
            <a:normAutofit lnSpcReduction="10000"/>
          </a:bodyPr>
          <a:lstStyle/>
          <a:p>
            <a:r>
              <a:rPr lang="de-CH" dirty="0"/>
              <a:t>Hohes Konfliktpotential: </a:t>
            </a:r>
            <a:r>
              <a:rPr lang="de-CH" i="1" dirty="0"/>
              <a:t>«beim Erben lernst Du die Leute kennen»</a:t>
            </a:r>
          </a:p>
          <a:p>
            <a:r>
              <a:rPr lang="de-CH" dirty="0"/>
              <a:t>Gesetzliche Erbfolge nach Nachkommen und Stämmen unverändert</a:t>
            </a:r>
          </a:p>
          <a:p>
            <a:r>
              <a:rPr lang="de-CH" dirty="0"/>
              <a:t>Testament und Erbvertrag (Verfügungen von Todes wegen)</a:t>
            </a:r>
          </a:p>
          <a:p>
            <a:r>
              <a:rPr lang="de-CH" dirty="0"/>
              <a:t>Pflichtteile wie bisher: Eltern, Ehegatten, Kinder</a:t>
            </a:r>
          </a:p>
          <a:p>
            <a:r>
              <a:rPr lang="de-CH" dirty="0"/>
              <a:t>Änderung der Pflichtteilsquoten</a:t>
            </a:r>
          </a:p>
          <a:p>
            <a:r>
              <a:rPr lang="de-CH" dirty="0"/>
              <a:t>Erhöhung der verfügbaren Quote bei NN zugunsten der überlebenden Ehegatten/Partner</a:t>
            </a:r>
          </a:p>
          <a:p>
            <a:r>
              <a:rPr lang="de-CH" dirty="0"/>
              <a:t>Erbrechtliche Behandlung der 3. Säule</a:t>
            </a:r>
          </a:p>
        </p:txBody>
      </p:sp>
      <p:sp>
        <p:nvSpPr>
          <p:cNvPr id="4" name="Datumsplatzhalter 3">
            <a:extLst>
              <a:ext uri="{FF2B5EF4-FFF2-40B4-BE49-F238E27FC236}">
                <a16:creationId xmlns:a16="http://schemas.microsoft.com/office/drawing/2014/main" id="{F3468E37-4939-4B86-A8D3-6D03E19565C1}"/>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4934D753-5ACA-4F5B-905F-4785D1491534}"/>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0B1E4C31-F132-4C73-974A-2990DCCE57C6}"/>
              </a:ext>
            </a:extLst>
          </p:cNvPr>
          <p:cNvSpPr>
            <a:spLocks noGrp="1"/>
          </p:cNvSpPr>
          <p:nvPr>
            <p:ph type="sldNum" sz="quarter" idx="12"/>
          </p:nvPr>
        </p:nvSpPr>
        <p:spPr/>
        <p:txBody>
          <a:bodyPr/>
          <a:lstStyle/>
          <a:p>
            <a:fld id="{67DE3D54-BE75-C441-B9A5-25F706DFD003}" type="slidenum">
              <a:rPr lang="de-DE" smtClean="0"/>
              <a:t>30</a:t>
            </a:fld>
            <a:endParaRPr lang="de-DE"/>
          </a:p>
        </p:txBody>
      </p:sp>
    </p:spTree>
    <p:extLst>
      <p:ext uri="{BB962C8B-B14F-4D97-AF65-F5344CB8AC3E}">
        <p14:creationId xmlns:p14="http://schemas.microsoft.com/office/powerpoint/2010/main" val="180334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B147-4B28-4DCD-BF9A-40BA076A4174}"/>
              </a:ext>
            </a:extLst>
          </p:cNvPr>
          <p:cNvSpPr>
            <a:spLocks noGrp="1"/>
          </p:cNvSpPr>
          <p:nvPr>
            <p:ph type="title"/>
          </p:nvPr>
        </p:nvSpPr>
        <p:spPr/>
        <p:txBody>
          <a:bodyPr>
            <a:normAutofit/>
          </a:bodyPr>
          <a:lstStyle/>
          <a:p>
            <a:r>
              <a:rPr lang="de-CH" sz="3600" dirty="0"/>
              <a:t>Änderungen Pflichtteile</a:t>
            </a:r>
          </a:p>
        </p:txBody>
      </p:sp>
      <p:sp>
        <p:nvSpPr>
          <p:cNvPr id="3" name="Inhaltsplatzhalter 2">
            <a:extLst>
              <a:ext uri="{FF2B5EF4-FFF2-40B4-BE49-F238E27FC236}">
                <a16:creationId xmlns:a16="http://schemas.microsoft.com/office/drawing/2014/main" id="{89DB742C-BBE3-44EE-9958-251CB1B3251B}"/>
              </a:ext>
            </a:extLst>
          </p:cNvPr>
          <p:cNvSpPr>
            <a:spLocks noGrp="1"/>
          </p:cNvSpPr>
          <p:nvPr>
            <p:ph idx="1"/>
          </p:nvPr>
        </p:nvSpPr>
        <p:spPr/>
        <p:txBody>
          <a:bodyPr/>
          <a:lstStyle/>
          <a:p>
            <a:pPr marL="0" indent="0">
              <a:buNone/>
            </a:pPr>
            <a:endParaRPr lang="de-CH" dirty="0"/>
          </a:p>
          <a:p>
            <a:r>
              <a:rPr lang="de-CH" b="1" dirty="0"/>
              <a:t>Nachkommen</a:t>
            </a:r>
            <a:r>
              <a:rPr lang="de-CH" dirty="0"/>
              <a:t>: neu </a:t>
            </a:r>
            <a:r>
              <a:rPr lang="de-CH" b="1" dirty="0">
                <a:solidFill>
                  <a:srgbClr val="FF0000"/>
                </a:solidFill>
              </a:rPr>
              <a:t>½</a:t>
            </a:r>
            <a:r>
              <a:rPr lang="de-CH" dirty="0"/>
              <a:t> , früher ¾ </a:t>
            </a:r>
          </a:p>
          <a:p>
            <a:endParaRPr lang="de-CH" dirty="0"/>
          </a:p>
          <a:p>
            <a:r>
              <a:rPr lang="de-CH" dirty="0"/>
              <a:t>Kein Pflichtteilsanspruch der </a:t>
            </a:r>
            <a:r>
              <a:rPr lang="de-CH" b="1" dirty="0"/>
              <a:t>Eltern</a:t>
            </a:r>
            <a:r>
              <a:rPr lang="de-CH" dirty="0"/>
              <a:t> mehr (wenn keine Nachkommen vorhanden sind)</a:t>
            </a:r>
          </a:p>
          <a:p>
            <a:endParaRPr lang="de-CH" dirty="0"/>
          </a:p>
          <a:p>
            <a:r>
              <a:rPr lang="de-CH" b="1" dirty="0"/>
              <a:t>Ehegatten</a:t>
            </a:r>
            <a:r>
              <a:rPr lang="de-CH" dirty="0"/>
              <a:t> verlieren Pflichtteilsschutz während hängigem Scheidungsverfahren</a:t>
            </a:r>
          </a:p>
          <a:p>
            <a:endParaRPr lang="de-CH" dirty="0"/>
          </a:p>
        </p:txBody>
      </p:sp>
      <p:sp>
        <p:nvSpPr>
          <p:cNvPr id="4" name="Datumsplatzhalter 3">
            <a:extLst>
              <a:ext uri="{FF2B5EF4-FFF2-40B4-BE49-F238E27FC236}">
                <a16:creationId xmlns:a16="http://schemas.microsoft.com/office/drawing/2014/main" id="{0BA3828D-BBD3-4DA6-A93B-5832E77C67B2}"/>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B99963D6-6426-4455-BDFB-A75994D794E3}"/>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08A547CF-C565-41D2-B240-29965A1D3435}"/>
              </a:ext>
            </a:extLst>
          </p:cNvPr>
          <p:cNvSpPr>
            <a:spLocks noGrp="1"/>
          </p:cNvSpPr>
          <p:nvPr>
            <p:ph type="sldNum" sz="quarter" idx="12"/>
          </p:nvPr>
        </p:nvSpPr>
        <p:spPr/>
        <p:txBody>
          <a:bodyPr/>
          <a:lstStyle/>
          <a:p>
            <a:fld id="{67DE3D54-BE75-C441-B9A5-25F706DFD003}" type="slidenum">
              <a:rPr lang="de-DE" smtClean="0"/>
              <a:t>31</a:t>
            </a:fld>
            <a:endParaRPr lang="de-DE"/>
          </a:p>
        </p:txBody>
      </p:sp>
    </p:spTree>
    <p:extLst>
      <p:ext uri="{BB962C8B-B14F-4D97-AF65-F5344CB8AC3E}">
        <p14:creationId xmlns:p14="http://schemas.microsoft.com/office/powerpoint/2010/main" val="377376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29A3A-57F6-40B6-A646-37E080725297}"/>
              </a:ext>
            </a:extLst>
          </p:cNvPr>
          <p:cNvSpPr>
            <a:spLocks noGrp="1"/>
          </p:cNvSpPr>
          <p:nvPr>
            <p:ph type="title"/>
          </p:nvPr>
        </p:nvSpPr>
        <p:spPr/>
        <p:txBody>
          <a:bodyPr/>
          <a:lstStyle/>
          <a:p>
            <a:r>
              <a:rPr lang="de-CH" dirty="0"/>
              <a:t>Weitere Änderungen</a:t>
            </a:r>
          </a:p>
        </p:txBody>
      </p:sp>
      <p:sp>
        <p:nvSpPr>
          <p:cNvPr id="3" name="Inhaltsplatzhalter 2">
            <a:extLst>
              <a:ext uri="{FF2B5EF4-FFF2-40B4-BE49-F238E27FC236}">
                <a16:creationId xmlns:a16="http://schemas.microsoft.com/office/drawing/2014/main" id="{BA55F6D6-A538-437A-8D77-594CE1742D9E}"/>
              </a:ext>
            </a:extLst>
          </p:cNvPr>
          <p:cNvSpPr>
            <a:spLocks noGrp="1"/>
          </p:cNvSpPr>
          <p:nvPr>
            <p:ph idx="1"/>
          </p:nvPr>
        </p:nvSpPr>
        <p:spPr/>
        <p:txBody>
          <a:bodyPr>
            <a:normAutofit fontScale="92500" lnSpcReduction="10000"/>
          </a:bodyPr>
          <a:lstStyle/>
          <a:p>
            <a:r>
              <a:rPr lang="de-CH" dirty="0"/>
              <a:t>Die </a:t>
            </a:r>
            <a:r>
              <a:rPr lang="de-CH" b="1" dirty="0"/>
              <a:t>Säule 3a </a:t>
            </a:r>
            <a:r>
              <a:rPr lang="de-CH" dirty="0"/>
              <a:t>ist nicht Teil der Erbmasse. Herabsetzung nur, wenn Pflichtteile verletzt</a:t>
            </a:r>
          </a:p>
          <a:p>
            <a:r>
              <a:rPr lang="de-CH" b="1" dirty="0"/>
              <a:t>Schenkungsverbot</a:t>
            </a:r>
            <a:r>
              <a:rPr lang="de-CH" dirty="0"/>
              <a:t> bei Erbvertrag: jede lebzeitige Schenkung über die üblichen Gelegenheitsgeschenke ist bereits anfechtbar, ausser der Erbvertrag hält die Freiheit der Schenkung unter Lebenden ausdrücklich vor (umgekehrt zur heutigen Rechtslage)</a:t>
            </a:r>
          </a:p>
          <a:p>
            <a:r>
              <a:rPr lang="de-CH" b="1" dirty="0">
                <a:solidFill>
                  <a:schemeClr val="bg2">
                    <a:lumMod val="90000"/>
                  </a:schemeClr>
                </a:solidFill>
              </a:rPr>
              <a:t>Verfügbare Quote </a:t>
            </a:r>
            <a:r>
              <a:rPr lang="de-CH" dirty="0">
                <a:solidFill>
                  <a:schemeClr val="bg2">
                    <a:lumMod val="90000"/>
                  </a:schemeClr>
                </a:solidFill>
              </a:rPr>
              <a:t>bei Nutzniessung zugunsten des überlebenden Ehegatten neu ½ des Nachlasses (statt ¼ )</a:t>
            </a:r>
          </a:p>
          <a:p>
            <a:r>
              <a:rPr lang="de-CH" b="1" dirty="0">
                <a:solidFill>
                  <a:schemeClr val="bg2">
                    <a:lumMod val="90000"/>
                  </a:schemeClr>
                </a:solidFill>
              </a:rPr>
              <a:t>Überhälftige Vorschlagszuweisungen </a:t>
            </a:r>
            <a:r>
              <a:rPr lang="de-CH" dirty="0">
                <a:solidFill>
                  <a:schemeClr val="bg2">
                    <a:lumMod val="90000"/>
                  </a:schemeClr>
                </a:solidFill>
              </a:rPr>
              <a:t>unter Ehegatten gelten als Zuwendung unter Lebenden (somit besser vor Herabsetzungen geschützt)</a:t>
            </a:r>
          </a:p>
        </p:txBody>
      </p:sp>
      <p:sp>
        <p:nvSpPr>
          <p:cNvPr id="4" name="Datumsplatzhalter 3">
            <a:extLst>
              <a:ext uri="{FF2B5EF4-FFF2-40B4-BE49-F238E27FC236}">
                <a16:creationId xmlns:a16="http://schemas.microsoft.com/office/drawing/2014/main" id="{885D5399-0A4E-406C-A32D-8250451A3E2E}"/>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36E2C144-FCB8-47AA-93BD-4860F01498A3}"/>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C15B1150-33E6-4020-A761-869FF938DC91}"/>
              </a:ext>
            </a:extLst>
          </p:cNvPr>
          <p:cNvSpPr>
            <a:spLocks noGrp="1"/>
          </p:cNvSpPr>
          <p:nvPr>
            <p:ph type="sldNum" sz="quarter" idx="12"/>
          </p:nvPr>
        </p:nvSpPr>
        <p:spPr/>
        <p:txBody>
          <a:bodyPr/>
          <a:lstStyle/>
          <a:p>
            <a:fld id="{67DE3D54-BE75-C441-B9A5-25F706DFD003}" type="slidenum">
              <a:rPr lang="de-DE" smtClean="0"/>
              <a:t>32</a:t>
            </a:fld>
            <a:endParaRPr lang="de-DE"/>
          </a:p>
        </p:txBody>
      </p:sp>
    </p:spTree>
    <p:extLst>
      <p:ext uri="{BB962C8B-B14F-4D97-AF65-F5344CB8AC3E}">
        <p14:creationId xmlns:p14="http://schemas.microsoft.com/office/powerpoint/2010/main" val="570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B09-C33E-436D-AF1B-E805A0540DD9}"/>
              </a:ext>
            </a:extLst>
          </p:cNvPr>
          <p:cNvSpPr>
            <a:spLocks noGrp="1"/>
          </p:cNvSpPr>
          <p:nvPr>
            <p:ph type="title"/>
          </p:nvPr>
        </p:nvSpPr>
        <p:spPr/>
        <p:txBody>
          <a:bodyPr/>
          <a:lstStyle/>
          <a:p>
            <a:r>
              <a:rPr lang="de-CH" dirty="0"/>
              <a:t>Übergangsrecht</a:t>
            </a:r>
          </a:p>
        </p:txBody>
      </p:sp>
      <p:sp>
        <p:nvSpPr>
          <p:cNvPr id="3" name="Inhaltsplatzhalter 2">
            <a:extLst>
              <a:ext uri="{FF2B5EF4-FFF2-40B4-BE49-F238E27FC236}">
                <a16:creationId xmlns:a16="http://schemas.microsoft.com/office/drawing/2014/main" id="{96556A28-E65B-4E43-851D-33E2A710A237}"/>
              </a:ext>
            </a:extLst>
          </p:cNvPr>
          <p:cNvSpPr>
            <a:spLocks noGrp="1"/>
          </p:cNvSpPr>
          <p:nvPr>
            <p:ph idx="1"/>
          </p:nvPr>
        </p:nvSpPr>
        <p:spPr/>
        <p:txBody>
          <a:bodyPr>
            <a:normAutofit/>
          </a:bodyPr>
          <a:lstStyle/>
          <a:p>
            <a:endParaRPr lang="de-CH" dirty="0"/>
          </a:p>
          <a:p>
            <a:endParaRPr lang="de-CH" dirty="0"/>
          </a:p>
          <a:p>
            <a:r>
              <a:rPr lang="de-CH" dirty="0"/>
              <a:t>Sofortige Anwendung (</a:t>
            </a:r>
            <a:r>
              <a:rPr lang="de-CH" dirty="0" err="1"/>
              <a:t>Todestagsprinzip</a:t>
            </a:r>
            <a:r>
              <a:rPr lang="de-CH" dirty="0"/>
              <a:t>), also ab 1.1.2023</a:t>
            </a:r>
            <a:br>
              <a:rPr lang="de-CH" dirty="0"/>
            </a:br>
            <a:endParaRPr lang="de-CH" dirty="0"/>
          </a:p>
          <a:p>
            <a:r>
              <a:rPr lang="de-CH" dirty="0"/>
              <a:t>Ob ein Testament oder ein Erbvertrag vor dem 1.1.2023 abgeschlossen wurde, ist unerheblich</a:t>
            </a:r>
          </a:p>
        </p:txBody>
      </p:sp>
      <p:sp>
        <p:nvSpPr>
          <p:cNvPr id="4" name="Datumsplatzhalter 3">
            <a:extLst>
              <a:ext uri="{FF2B5EF4-FFF2-40B4-BE49-F238E27FC236}">
                <a16:creationId xmlns:a16="http://schemas.microsoft.com/office/drawing/2014/main" id="{BDAF70FD-699B-4A18-B27A-D9F132B9573F}"/>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4C44CA43-64CA-4992-9B41-E00C1E47FAFA}"/>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60641681-D2F9-4051-9923-2764D0145D96}"/>
              </a:ext>
            </a:extLst>
          </p:cNvPr>
          <p:cNvSpPr>
            <a:spLocks noGrp="1"/>
          </p:cNvSpPr>
          <p:nvPr>
            <p:ph type="sldNum" sz="quarter" idx="12"/>
          </p:nvPr>
        </p:nvSpPr>
        <p:spPr/>
        <p:txBody>
          <a:bodyPr/>
          <a:lstStyle/>
          <a:p>
            <a:fld id="{67DE3D54-BE75-C441-B9A5-25F706DFD003}" type="slidenum">
              <a:rPr lang="de-DE" smtClean="0"/>
              <a:t>33</a:t>
            </a:fld>
            <a:endParaRPr lang="de-DE"/>
          </a:p>
        </p:txBody>
      </p:sp>
    </p:spTree>
    <p:extLst>
      <p:ext uri="{BB962C8B-B14F-4D97-AF65-F5344CB8AC3E}">
        <p14:creationId xmlns:p14="http://schemas.microsoft.com/office/powerpoint/2010/main" val="265928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3B702-0BF1-435C-B74F-D7594EBAE516}"/>
              </a:ext>
            </a:extLst>
          </p:cNvPr>
          <p:cNvSpPr>
            <a:spLocks noGrp="1"/>
          </p:cNvSpPr>
          <p:nvPr>
            <p:ph type="title"/>
          </p:nvPr>
        </p:nvSpPr>
        <p:spPr/>
        <p:txBody>
          <a:bodyPr/>
          <a:lstStyle/>
          <a:p>
            <a:r>
              <a:rPr lang="de-CH" dirty="0"/>
              <a:t>Empfehlungen</a:t>
            </a:r>
          </a:p>
        </p:txBody>
      </p:sp>
      <p:sp>
        <p:nvSpPr>
          <p:cNvPr id="3" name="Inhaltsplatzhalter 2">
            <a:extLst>
              <a:ext uri="{FF2B5EF4-FFF2-40B4-BE49-F238E27FC236}">
                <a16:creationId xmlns:a16="http://schemas.microsoft.com/office/drawing/2014/main" id="{B9F90609-307D-456F-9811-EB4B2A255CCF}"/>
              </a:ext>
            </a:extLst>
          </p:cNvPr>
          <p:cNvSpPr>
            <a:spLocks noGrp="1"/>
          </p:cNvSpPr>
          <p:nvPr>
            <p:ph idx="1"/>
          </p:nvPr>
        </p:nvSpPr>
        <p:spPr>
          <a:xfrm>
            <a:off x="838200" y="1566333"/>
            <a:ext cx="10515600" cy="4610205"/>
          </a:xfrm>
        </p:spPr>
        <p:txBody>
          <a:bodyPr>
            <a:normAutofit fontScale="92500" lnSpcReduction="20000"/>
          </a:bodyPr>
          <a:lstStyle/>
          <a:p>
            <a:pPr>
              <a:buFont typeface="Wingdings" panose="05000000000000000000" pitchFamily="2" charset="2"/>
              <a:buChar char="Ø"/>
            </a:pPr>
            <a:endParaRPr lang="de-CH" dirty="0"/>
          </a:p>
          <a:p>
            <a:pPr>
              <a:buFont typeface="Wingdings" panose="05000000000000000000" pitchFamily="2" charset="2"/>
              <a:buChar char="Ø"/>
            </a:pPr>
            <a:r>
              <a:rPr lang="de-CH" dirty="0"/>
              <a:t>Überprüfung aller Ehe- und Erbverträge und allenfalls Anpassungen</a:t>
            </a:r>
          </a:p>
          <a:p>
            <a:pPr>
              <a:buFont typeface="Wingdings" panose="05000000000000000000" pitchFamily="2" charset="2"/>
              <a:buChar char="Ø"/>
            </a:pPr>
            <a:r>
              <a:rPr lang="de-CH" dirty="0"/>
              <a:t>Ergänzungen prüfen, soweit gewollt</a:t>
            </a:r>
          </a:p>
          <a:p>
            <a:pPr>
              <a:buFont typeface="Wingdings" panose="05000000000000000000" pitchFamily="2" charset="2"/>
              <a:buChar char="Ø"/>
            </a:pPr>
            <a:r>
              <a:rPr lang="de-CH" dirty="0"/>
              <a:t>Allenfalls Ausnützung Spielraum bei den Pflichtteilen</a:t>
            </a:r>
          </a:p>
          <a:p>
            <a:pPr>
              <a:buFont typeface="Wingdings" panose="05000000000000000000" pitchFamily="2" charset="2"/>
              <a:buChar char="Ø"/>
            </a:pPr>
            <a:r>
              <a:rPr lang="de-CH" dirty="0"/>
              <a:t>Insbesondere auch Junge und Personen ohne Ehegatten und Nachkommen sollten sich Regelungen überlegen (Eltern haben keine Pflichtteile mehr)</a:t>
            </a:r>
          </a:p>
          <a:p>
            <a:pPr marL="0" indent="0">
              <a:buNone/>
            </a:pPr>
            <a:endParaRPr lang="de-CH" dirty="0"/>
          </a:p>
          <a:p>
            <a:pPr marL="0" indent="0">
              <a:buNone/>
            </a:pPr>
            <a:r>
              <a:rPr lang="de-CH" dirty="0"/>
              <a:t>Weitere Informationen (aus «Rechtsbrief» </a:t>
            </a:r>
            <a:r>
              <a:rPr lang="de-CH" dirty="0" err="1"/>
              <a:t>lwp</a:t>
            </a:r>
            <a:r>
              <a:rPr lang="de-CH" dirty="0"/>
              <a:t>):</a:t>
            </a:r>
          </a:p>
          <a:p>
            <a:pPr lvl="1"/>
            <a:r>
              <a:rPr lang="de-CH" dirty="0">
                <a:hlinkClick r:id="rId3"/>
              </a:rPr>
              <a:t>https://www.lw-p.ch/de/rechtsthemen/die-revision-des-erbrechts-neuerungen-beim-pflichtteilsrecht/</a:t>
            </a:r>
            <a:endParaRPr lang="de-CH" dirty="0"/>
          </a:p>
          <a:p>
            <a:pPr lvl="1"/>
            <a:r>
              <a:rPr lang="de-CH" dirty="0">
                <a:hlinkClick r:id="rId4"/>
              </a:rPr>
              <a:t>https://www.lw-p.ch/de/rechtsthemen/das-revidierte-erbrecht-per-1-januar-2023/</a:t>
            </a:r>
            <a:r>
              <a:rPr lang="de-CH" dirty="0"/>
              <a:t> </a:t>
            </a:r>
          </a:p>
          <a:p>
            <a:endParaRPr lang="de-CH" dirty="0"/>
          </a:p>
        </p:txBody>
      </p:sp>
      <p:sp>
        <p:nvSpPr>
          <p:cNvPr id="4" name="Datumsplatzhalter 3">
            <a:extLst>
              <a:ext uri="{FF2B5EF4-FFF2-40B4-BE49-F238E27FC236}">
                <a16:creationId xmlns:a16="http://schemas.microsoft.com/office/drawing/2014/main" id="{D6C0875F-869B-4F38-A091-AD4CFE9632FF}"/>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46BDBA48-3A24-4649-B862-5F8AD944E988}"/>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051E8779-1B53-4B17-AC23-2CACE7436616}"/>
              </a:ext>
            </a:extLst>
          </p:cNvPr>
          <p:cNvSpPr>
            <a:spLocks noGrp="1"/>
          </p:cNvSpPr>
          <p:nvPr>
            <p:ph type="sldNum" sz="quarter" idx="12"/>
          </p:nvPr>
        </p:nvSpPr>
        <p:spPr/>
        <p:txBody>
          <a:bodyPr/>
          <a:lstStyle/>
          <a:p>
            <a:fld id="{67DE3D54-BE75-C441-B9A5-25F706DFD003}" type="slidenum">
              <a:rPr lang="de-DE" smtClean="0"/>
              <a:t>34</a:t>
            </a:fld>
            <a:endParaRPr lang="de-DE"/>
          </a:p>
        </p:txBody>
      </p:sp>
    </p:spTree>
    <p:extLst>
      <p:ext uri="{BB962C8B-B14F-4D97-AF65-F5344CB8AC3E}">
        <p14:creationId xmlns:p14="http://schemas.microsoft.com/office/powerpoint/2010/main" val="399363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E8F8-8A8E-4D59-8EFB-C6A1BE38CA58}"/>
              </a:ext>
            </a:extLst>
          </p:cNvPr>
          <p:cNvSpPr>
            <a:spLocks noGrp="1"/>
          </p:cNvSpPr>
          <p:nvPr>
            <p:ph type="title"/>
          </p:nvPr>
        </p:nvSpPr>
        <p:spPr/>
        <p:txBody>
          <a:bodyPr/>
          <a:lstStyle/>
          <a:p>
            <a:r>
              <a:rPr lang="de-CH" dirty="0"/>
              <a:t>Schlusswort</a:t>
            </a:r>
          </a:p>
        </p:txBody>
      </p:sp>
      <p:sp>
        <p:nvSpPr>
          <p:cNvPr id="3" name="Inhaltsplatzhalter 2">
            <a:extLst>
              <a:ext uri="{FF2B5EF4-FFF2-40B4-BE49-F238E27FC236}">
                <a16:creationId xmlns:a16="http://schemas.microsoft.com/office/drawing/2014/main" id="{750F6ED7-6DE1-489D-98E1-C952EFC00202}"/>
              </a:ext>
            </a:extLst>
          </p:cNvPr>
          <p:cNvSpPr>
            <a:spLocks noGrp="1"/>
          </p:cNvSpPr>
          <p:nvPr>
            <p:ph idx="1"/>
          </p:nvPr>
        </p:nvSpPr>
        <p:spPr/>
        <p:txBody>
          <a:bodyPr>
            <a:normAutofit/>
          </a:bodyPr>
          <a:lstStyle/>
          <a:p>
            <a:pPr marL="0" indent="0">
              <a:buNone/>
            </a:pPr>
            <a:endParaRPr lang="de-CH" dirty="0"/>
          </a:p>
          <a:p>
            <a:pPr marL="0" indent="0">
              <a:buNone/>
            </a:pPr>
            <a:endParaRPr lang="de-CH" dirty="0"/>
          </a:p>
          <a:p>
            <a:pPr marL="0" indent="0">
              <a:buNone/>
            </a:pPr>
            <a:r>
              <a:rPr lang="de-CH" sz="3200" b="1" dirty="0"/>
              <a:t>Besten Dank für Ihre Aufmerksamkeit und Interesse!</a:t>
            </a:r>
          </a:p>
          <a:p>
            <a:pPr marL="0" indent="0">
              <a:buNone/>
            </a:pPr>
            <a:endParaRPr lang="de-CH" dirty="0"/>
          </a:p>
          <a:p>
            <a:pPr marL="0" indent="0">
              <a:buNone/>
            </a:pPr>
            <a:r>
              <a:rPr lang="de-CH" sz="2400" dirty="0"/>
              <a:t>Der Inhalt dieser Präsentation dient nur zu Informationszwecken und der Autor hat alle Informationen und Bestandteile nach bestem Wissen zusammengestellt. Es wird keine Haftung für darauf basierende Verfügungen und Dispositionen durch die Hörer- und Leserschaft übernommen. Nur für Beratungen im Einzelfall und persönlich erteilte Auskünfte kann eine Gewährleistung übernommen werden.</a:t>
            </a:r>
          </a:p>
        </p:txBody>
      </p:sp>
      <p:sp>
        <p:nvSpPr>
          <p:cNvPr id="4" name="Datumsplatzhalter 3">
            <a:extLst>
              <a:ext uri="{FF2B5EF4-FFF2-40B4-BE49-F238E27FC236}">
                <a16:creationId xmlns:a16="http://schemas.microsoft.com/office/drawing/2014/main" id="{061E45EE-2704-4182-BA92-3CC0905C8B4A}"/>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9779D48E-C5C5-4E56-AB10-FB3EDC7293C3}"/>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24E2F47F-90A2-42A3-8F2B-70764F5E6368}"/>
              </a:ext>
            </a:extLst>
          </p:cNvPr>
          <p:cNvSpPr>
            <a:spLocks noGrp="1"/>
          </p:cNvSpPr>
          <p:nvPr>
            <p:ph type="sldNum" sz="quarter" idx="12"/>
          </p:nvPr>
        </p:nvSpPr>
        <p:spPr/>
        <p:txBody>
          <a:bodyPr/>
          <a:lstStyle/>
          <a:p>
            <a:fld id="{67DE3D54-BE75-C441-B9A5-25F706DFD003}" type="slidenum">
              <a:rPr lang="de-DE" smtClean="0"/>
              <a:t>35</a:t>
            </a:fld>
            <a:endParaRPr lang="de-DE"/>
          </a:p>
        </p:txBody>
      </p:sp>
    </p:spTree>
    <p:extLst>
      <p:ext uri="{BB962C8B-B14F-4D97-AF65-F5344CB8AC3E}">
        <p14:creationId xmlns:p14="http://schemas.microsoft.com/office/powerpoint/2010/main" val="186866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7869D-4A65-46C3-B986-E5795E06EB79}"/>
              </a:ext>
            </a:extLst>
          </p:cNvPr>
          <p:cNvSpPr>
            <a:spLocks noGrp="1"/>
          </p:cNvSpPr>
          <p:nvPr>
            <p:ph type="title"/>
          </p:nvPr>
        </p:nvSpPr>
        <p:spPr/>
        <p:txBody>
          <a:bodyPr/>
          <a:lstStyle/>
          <a:p>
            <a:r>
              <a:rPr lang="de-CH" dirty="0"/>
              <a:t>Inhalt</a:t>
            </a:r>
          </a:p>
        </p:txBody>
      </p:sp>
      <p:sp>
        <p:nvSpPr>
          <p:cNvPr id="3" name="Inhaltsplatzhalter 2">
            <a:extLst>
              <a:ext uri="{FF2B5EF4-FFF2-40B4-BE49-F238E27FC236}">
                <a16:creationId xmlns:a16="http://schemas.microsoft.com/office/drawing/2014/main" id="{450D90A1-ED2D-4DEE-85F1-5AB875346F8D}"/>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de-CH" dirty="0"/>
              <a:t>An wen richtet sich das Thema?</a:t>
            </a:r>
          </a:p>
          <a:p>
            <a:pPr>
              <a:buFont typeface="Wingdings" panose="05000000000000000000" pitchFamily="2" charset="2"/>
              <a:buChar char="Ø"/>
            </a:pPr>
            <a:r>
              <a:rPr lang="de-CH" dirty="0"/>
              <a:t>Prominente Beispiele</a:t>
            </a:r>
          </a:p>
          <a:p>
            <a:pPr>
              <a:buFont typeface="Wingdings" panose="05000000000000000000" pitchFamily="2" charset="2"/>
              <a:buChar char="Ø"/>
            </a:pPr>
            <a:r>
              <a:rPr lang="de-CH" dirty="0"/>
              <a:t>Selbstbestimmung als Richtschnur</a:t>
            </a:r>
          </a:p>
          <a:p>
            <a:pPr>
              <a:buFont typeface="Wingdings" panose="05000000000000000000" pitchFamily="2" charset="2"/>
              <a:buChar char="Ø"/>
            </a:pPr>
            <a:r>
              <a:rPr lang="de-CH" dirty="0"/>
              <a:t>Rechte der Angehörigen</a:t>
            </a:r>
          </a:p>
          <a:p>
            <a:pPr>
              <a:buFont typeface="Wingdings" panose="05000000000000000000" pitchFamily="2" charset="2"/>
              <a:buChar char="Ø"/>
            </a:pPr>
            <a:r>
              <a:rPr lang="de-CH" dirty="0"/>
              <a:t>Erwachsenenschutzrecht – ein Überblick</a:t>
            </a:r>
          </a:p>
          <a:p>
            <a:pPr lvl="1">
              <a:buFont typeface="Wingdings" panose="05000000000000000000" pitchFamily="2" charset="2"/>
              <a:buChar char="Ø"/>
            </a:pPr>
            <a:r>
              <a:rPr lang="de-CH" dirty="0"/>
              <a:t>KESB</a:t>
            </a:r>
          </a:p>
          <a:p>
            <a:pPr lvl="1">
              <a:buFont typeface="Wingdings" panose="05000000000000000000" pitchFamily="2" charset="2"/>
              <a:buChar char="Ø"/>
            </a:pPr>
            <a:r>
              <a:rPr lang="de-CH" dirty="0"/>
              <a:t>Beistandschaften statt Entmündigung</a:t>
            </a:r>
          </a:p>
          <a:p>
            <a:pPr lvl="1">
              <a:buFont typeface="Wingdings" panose="05000000000000000000" pitchFamily="2" charset="2"/>
              <a:buChar char="Ø"/>
            </a:pPr>
            <a:r>
              <a:rPr lang="de-CH" dirty="0"/>
              <a:t>Möglichkeit, die Vertretung bei Verlust der Unmündigkeit zu regeln</a:t>
            </a:r>
          </a:p>
          <a:p>
            <a:pPr>
              <a:buFont typeface="Wingdings" panose="05000000000000000000" pitchFamily="2" charset="2"/>
              <a:buChar char="Ø"/>
            </a:pPr>
            <a:r>
              <a:rPr lang="de-CH" dirty="0"/>
              <a:t>Vorsorgeauftrag</a:t>
            </a:r>
          </a:p>
          <a:p>
            <a:pPr>
              <a:buFont typeface="Wingdings" panose="05000000000000000000" pitchFamily="2" charset="2"/>
              <a:buChar char="Ø"/>
            </a:pPr>
            <a:r>
              <a:rPr lang="de-CH" dirty="0"/>
              <a:t>Generalvollmacht</a:t>
            </a:r>
          </a:p>
          <a:p>
            <a:pPr>
              <a:buFont typeface="Wingdings" panose="05000000000000000000" pitchFamily="2" charset="2"/>
              <a:buChar char="Ø"/>
            </a:pPr>
            <a:r>
              <a:rPr lang="de-CH" dirty="0"/>
              <a:t>Änderungen Erbrecht</a:t>
            </a:r>
          </a:p>
        </p:txBody>
      </p:sp>
      <p:sp>
        <p:nvSpPr>
          <p:cNvPr id="4" name="Datumsplatzhalter 3">
            <a:extLst>
              <a:ext uri="{FF2B5EF4-FFF2-40B4-BE49-F238E27FC236}">
                <a16:creationId xmlns:a16="http://schemas.microsoft.com/office/drawing/2014/main" id="{4271B650-8516-4F9E-9E02-34B76EA52F47}"/>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6CE3E561-83F1-48AE-9A9D-284D6A67B024}"/>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991BABC2-1430-4E1C-A6A0-B00D3785F802}"/>
              </a:ext>
            </a:extLst>
          </p:cNvPr>
          <p:cNvSpPr>
            <a:spLocks noGrp="1"/>
          </p:cNvSpPr>
          <p:nvPr>
            <p:ph type="sldNum" sz="quarter" idx="12"/>
          </p:nvPr>
        </p:nvSpPr>
        <p:spPr/>
        <p:txBody>
          <a:bodyPr/>
          <a:lstStyle/>
          <a:p>
            <a:fld id="{67DE3D54-BE75-C441-B9A5-25F706DFD003}" type="slidenum">
              <a:rPr lang="de-DE" smtClean="0"/>
              <a:t>4</a:t>
            </a:fld>
            <a:endParaRPr lang="de-DE"/>
          </a:p>
        </p:txBody>
      </p:sp>
    </p:spTree>
    <p:extLst>
      <p:ext uri="{BB962C8B-B14F-4D97-AF65-F5344CB8AC3E}">
        <p14:creationId xmlns:p14="http://schemas.microsoft.com/office/powerpoint/2010/main" val="125145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C26C9-7401-4676-BF25-6B8DE8420613}"/>
              </a:ext>
            </a:extLst>
          </p:cNvPr>
          <p:cNvSpPr>
            <a:spLocks noGrp="1"/>
          </p:cNvSpPr>
          <p:nvPr>
            <p:ph type="title"/>
          </p:nvPr>
        </p:nvSpPr>
        <p:spPr/>
        <p:txBody>
          <a:bodyPr>
            <a:normAutofit fontScale="90000"/>
          </a:bodyPr>
          <a:lstStyle/>
          <a:p>
            <a:r>
              <a:rPr lang="de-CH" dirty="0"/>
              <a:t>Wieso eine spezielle Veranstaltung</a:t>
            </a:r>
          </a:p>
        </p:txBody>
      </p:sp>
      <p:sp>
        <p:nvSpPr>
          <p:cNvPr id="3" name="Inhaltsplatzhalter 2">
            <a:extLst>
              <a:ext uri="{FF2B5EF4-FFF2-40B4-BE49-F238E27FC236}">
                <a16:creationId xmlns:a16="http://schemas.microsoft.com/office/drawing/2014/main" id="{CBB2F783-F633-4D4A-A16E-145746B820B6}"/>
              </a:ext>
            </a:extLst>
          </p:cNvPr>
          <p:cNvSpPr>
            <a:spLocks noGrp="1"/>
          </p:cNvSpPr>
          <p:nvPr>
            <p:ph idx="1"/>
          </p:nvPr>
        </p:nvSpPr>
        <p:spPr/>
        <p:txBody>
          <a:bodyPr>
            <a:normAutofit/>
          </a:bodyPr>
          <a:lstStyle/>
          <a:p>
            <a:r>
              <a:rPr lang="de-CH" dirty="0"/>
              <a:t>Solange man «noch kann», also frühzeitig</a:t>
            </a:r>
          </a:p>
          <a:p>
            <a:r>
              <a:rPr lang="de-CH" dirty="0"/>
              <a:t>Nicht nur finanzielle Vorsorge wichtig</a:t>
            </a:r>
          </a:p>
          <a:p>
            <a:r>
              <a:rPr lang="de-CH" dirty="0"/>
              <a:t>Auch junge Leute betroffen</a:t>
            </a:r>
          </a:p>
          <a:p>
            <a:r>
              <a:rPr lang="de-CH" dirty="0"/>
              <a:t>Richtet sich auch an Angehörige</a:t>
            </a:r>
          </a:p>
          <a:p>
            <a:r>
              <a:rPr lang="de-CH" dirty="0"/>
              <a:t>Rolle der KESB </a:t>
            </a:r>
          </a:p>
          <a:p>
            <a:r>
              <a:rPr lang="de-CH" dirty="0"/>
              <a:t>Patientenverfügung, Vorsorgeauftrag und Generalvollmacht als «</a:t>
            </a:r>
            <a:r>
              <a:rPr lang="de-CH" dirty="0" err="1"/>
              <a:t>Päckli</a:t>
            </a:r>
            <a:r>
              <a:rPr lang="de-CH" dirty="0"/>
              <a:t>»</a:t>
            </a:r>
          </a:p>
          <a:p>
            <a:r>
              <a:rPr lang="de-CH" dirty="0"/>
              <a:t>Ziel: Möglichkeiten kennen, ausschöpfen</a:t>
            </a:r>
          </a:p>
        </p:txBody>
      </p:sp>
      <p:sp>
        <p:nvSpPr>
          <p:cNvPr id="4" name="Datumsplatzhalter 3">
            <a:extLst>
              <a:ext uri="{FF2B5EF4-FFF2-40B4-BE49-F238E27FC236}">
                <a16:creationId xmlns:a16="http://schemas.microsoft.com/office/drawing/2014/main" id="{EFAD0A45-4DD5-4CC6-9EC3-A56CF7CC22A1}"/>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B5C80698-7339-45F2-BAF9-6DBADE7AEC2B}"/>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27DC1D3B-412E-487B-8484-333AE66DE45E}"/>
              </a:ext>
            </a:extLst>
          </p:cNvPr>
          <p:cNvSpPr>
            <a:spLocks noGrp="1"/>
          </p:cNvSpPr>
          <p:nvPr>
            <p:ph type="sldNum" sz="quarter" idx="12"/>
          </p:nvPr>
        </p:nvSpPr>
        <p:spPr/>
        <p:txBody>
          <a:bodyPr/>
          <a:lstStyle/>
          <a:p>
            <a:fld id="{67DE3D54-BE75-C441-B9A5-25F706DFD003}" type="slidenum">
              <a:rPr lang="de-DE" smtClean="0"/>
              <a:t>5</a:t>
            </a:fld>
            <a:endParaRPr lang="de-DE"/>
          </a:p>
        </p:txBody>
      </p:sp>
    </p:spTree>
    <p:extLst>
      <p:ext uri="{BB962C8B-B14F-4D97-AF65-F5344CB8AC3E}">
        <p14:creationId xmlns:p14="http://schemas.microsoft.com/office/powerpoint/2010/main" val="19734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6D9F3FC-0539-45B5-8642-E006A198D105}"/>
              </a:ext>
            </a:extLst>
          </p:cNvPr>
          <p:cNvPicPr>
            <a:picLocks noChangeAspect="1"/>
          </p:cNvPicPr>
          <p:nvPr/>
        </p:nvPicPr>
        <p:blipFill>
          <a:blip r:embed="rId3"/>
          <a:stretch>
            <a:fillRect/>
          </a:stretch>
        </p:blipFill>
        <p:spPr>
          <a:xfrm>
            <a:off x="5619065" y="1583267"/>
            <a:ext cx="3787401" cy="4222734"/>
          </a:xfrm>
          <a:prstGeom prst="rect">
            <a:avLst/>
          </a:prstGeom>
        </p:spPr>
      </p:pic>
      <p:sp>
        <p:nvSpPr>
          <p:cNvPr id="2" name="Titel 1">
            <a:extLst>
              <a:ext uri="{FF2B5EF4-FFF2-40B4-BE49-F238E27FC236}">
                <a16:creationId xmlns:a16="http://schemas.microsoft.com/office/drawing/2014/main" id="{DB2DBFD1-1F35-4DAB-B355-11B65C34CF67}"/>
              </a:ext>
            </a:extLst>
          </p:cNvPr>
          <p:cNvSpPr>
            <a:spLocks noGrp="1"/>
          </p:cNvSpPr>
          <p:nvPr>
            <p:ph type="title"/>
          </p:nvPr>
        </p:nvSpPr>
        <p:spPr/>
        <p:txBody>
          <a:bodyPr/>
          <a:lstStyle/>
          <a:p>
            <a:r>
              <a:rPr lang="de-CH" dirty="0"/>
              <a:t>Prominente Beispiele</a:t>
            </a:r>
          </a:p>
        </p:txBody>
      </p:sp>
      <p:pic>
        <p:nvPicPr>
          <p:cNvPr id="10" name="Inhaltsplatzhalter 9">
            <a:extLst>
              <a:ext uri="{FF2B5EF4-FFF2-40B4-BE49-F238E27FC236}">
                <a16:creationId xmlns:a16="http://schemas.microsoft.com/office/drawing/2014/main" id="{E485305C-9966-48CA-AABE-908503440870}"/>
              </a:ext>
            </a:extLst>
          </p:cNvPr>
          <p:cNvPicPr>
            <a:picLocks noGrp="1" noChangeAspect="1"/>
          </p:cNvPicPr>
          <p:nvPr>
            <p:ph idx="1"/>
          </p:nvPr>
        </p:nvPicPr>
        <p:blipFill>
          <a:blip r:embed="rId4"/>
          <a:stretch>
            <a:fillRect/>
          </a:stretch>
        </p:blipFill>
        <p:spPr>
          <a:xfrm>
            <a:off x="8610600" y="2187574"/>
            <a:ext cx="2904241" cy="4351338"/>
          </a:xfrm>
        </p:spPr>
      </p:pic>
      <p:sp>
        <p:nvSpPr>
          <p:cNvPr id="4" name="Datumsplatzhalter 3">
            <a:extLst>
              <a:ext uri="{FF2B5EF4-FFF2-40B4-BE49-F238E27FC236}">
                <a16:creationId xmlns:a16="http://schemas.microsoft.com/office/drawing/2014/main" id="{BACEA05E-0E3A-41AB-8B97-231DA2C1ABC4}"/>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3A38030D-C1C6-4CA7-854E-5D2BA7542889}"/>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2A39E6EF-E047-46A1-8BC3-DD102886FCF1}"/>
              </a:ext>
            </a:extLst>
          </p:cNvPr>
          <p:cNvSpPr>
            <a:spLocks noGrp="1"/>
          </p:cNvSpPr>
          <p:nvPr>
            <p:ph type="sldNum" sz="quarter" idx="12"/>
          </p:nvPr>
        </p:nvSpPr>
        <p:spPr/>
        <p:txBody>
          <a:bodyPr/>
          <a:lstStyle/>
          <a:p>
            <a:fld id="{67DE3D54-BE75-C441-B9A5-25F706DFD003}" type="slidenum">
              <a:rPr lang="de-DE" smtClean="0"/>
              <a:t>6</a:t>
            </a:fld>
            <a:endParaRPr lang="de-DE"/>
          </a:p>
        </p:txBody>
      </p:sp>
      <p:pic>
        <p:nvPicPr>
          <p:cNvPr id="8" name="Grafik 7">
            <a:extLst>
              <a:ext uri="{FF2B5EF4-FFF2-40B4-BE49-F238E27FC236}">
                <a16:creationId xmlns:a16="http://schemas.microsoft.com/office/drawing/2014/main" id="{A8BC682D-8C12-4F15-94B0-CB38D3384E79}"/>
              </a:ext>
            </a:extLst>
          </p:cNvPr>
          <p:cNvPicPr>
            <a:picLocks noChangeAspect="1"/>
          </p:cNvPicPr>
          <p:nvPr/>
        </p:nvPicPr>
        <p:blipFill>
          <a:blip r:embed="rId5"/>
          <a:stretch>
            <a:fillRect/>
          </a:stretch>
        </p:blipFill>
        <p:spPr>
          <a:xfrm>
            <a:off x="137685" y="1531520"/>
            <a:ext cx="5611182" cy="3743214"/>
          </a:xfrm>
          <a:prstGeom prst="rect">
            <a:avLst/>
          </a:prstGeom>
        </p:spPr>
      </p:pic>
    </p:spTree>
    <p:extLst>
      <p:ext uri="{BB962C8B-B14F-4D97-AF65-F5344CB8AC3E}">
        <p14:creationId xmlns:p14="http://schemas.microsoft.com/office/powerpoint/2010/main" val="364246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380C232-0C77-4EF4-8436-6A05DD0C20EA}"/>
              </a:ext>
            </a:extLst>
          </p:cNvPr>
          <p:cNvSpPr>
            <a:spLocks noGrp="1"/>
          </p:cNvSpPr>
          <p:nvPr>
            <p:ph type="title"/>
          </p:nvPr>
        </p:nvSpPr>
        <p:spPr/>
        <p:txBody>
          <a:bodyPr/>
          <a:lstStyle/>
          <a:p>
            <a:endParaRPr lang="de-CH"/>
          </a:p>
        </p:txBody>
      </p:sp>
      <p:sp>
        <p:nvSpPr>
          <p:cNvPr id="6" name="Inhaltsplatzhalter 5">
            <a:extLst>
              <a:ext uri="{FF2B5EF4-FFF2-40B4-BE49-F238E27FC236}">
                <a16:creationId xmlns:a16="http://schemas.microsoft.com/office/drawing/2014/main" id="{1D62DBE1-EC06-4D53-A913-874B12EB79E0}"/>
              </a:ext>
            </a:extLst>
          </p:cNvPr>
          <p:cNvSpPr>
            <a:spLocks noGrp="1"/>
          </p:cNvSpPr>
          <p:nvPr>
            <p:ph idx="1"/>
          </p:nvPr>
        </p:nvSpPr>
        <p:spPr>
          <a:xfrm>
            <a:off x="838200" y="4224866"/>
            <a:ext cx="10515600" cy="1951671"/>
          </a:xfrm>
        </p:spPr>
        <p:txBody>
          <a:bodyPr>
            <a:normAutofit lnSpcReduction="10000"/>
          </a:bodyPr>
          <a:lstStyle/>
          <a:p>
            <a:r>
              <a:rPr lang="de-CH" dirty="0"/>
              <a:t>Unfall am 29.12.2013</a:t>
            </a:r>
          </a:p>
          <a:p>
            <a:r>
              <a:rPr lang="de-CH" dirty="0"/>
              <a:t>Neues Erwachsenenschutzrecht ab 1.1.2013</a:t>
            </a:r>
          </a:p>
          <a:p>
            <a:r>
              <a:rPr lang="de-CH" dirty="0"/>
              <a:t>Kein </a:t>
            </a:r>
            <a:r>
              <a:rPr lang="de-CH" dirty="0" err="1"/>
              <a:t>Vorsorgauftrag</a:t>
            </a:r>
            <a:r>
              <a:rPr lang="de-CH" dirty="0"/>
              <a:t> vorhanden</a:t>
            </a:r>
          </a:p>
          <a:p>
            <a:r>
              <a:rPr lang="de-CH" dirty="0"/>
              <a:t>«alte» Generalvollmacht von 1992 </a:t>
            </a:r>
            <a:r>
              <a:rPr lang="de-CH" dirty="0" err="1"/>
              <a:t>z.G</a:t>
            </a:r>
            <a:r>
              <a:rPr lang="de-CH" dirty="0"/>
              <a:t>. Vater Schumacher</a:t>
            </a:r>
          </a:p>
        </p:txBody>
      </p:sp>
      <p:sp>
        <p:nvSpPr>
          <p:cNvPr id="2" name="Datumsplatzhalter 1">
            <a:extLst>
              <a:ext uri="{FF2B5EF4-FFF2-40B4-BE49-F238E27FC236}">
                <a16:creationId xmlns:a16="http://schemas.microsoft.com/office/drawing/2014/main" id="{4BA2D2DF-7F52-4639-B67E-B5AAD5A768A2}"/>
              </a:ext>
            </a:extLst>
          </p:cNvPr>
          <p:cNvSpPr>
            <a:spLocks noGrp="1"/>
          </p:cNvSpPr>
          <p:nvPr>
            <p:ph type="dt" sz="half" idx="10"/>
          </p:nvPr>
        </p:nvSpPr>
        <p:spPr/>
        <p:txBody>
          <a:bodyPr/>
          <a:lstStyle/>
          <a:p>
            <a:r>
              <a:rPr lang="de-DE"/>
              <a:t>Datum</a:t>
            </a:r>
          </a:p>
        </p:txBody>
      </p:sp>
      <p:sp>
        <p:nvSpPr>
          <p:cNvPr id="3" name="Fußzeilenplatzhalter 2">
            <a:extLst>
              <a:ext uri="{FF2B5EF4-FFF2-40B4-BE49-F238E27FC236}">
                <a16:creationId xmlns:a16="http://schemas.microsoft.com/office/drawing/2014/main" id="{C029C437-5F42-49DF-BFCB-B39F95EAE6A0}"/>
              </a:ext>
            </a:extLst>
          </p:cNvPr>
          <p:cNvSpPr>
            <a:spLocks noGrp="1"/>
          </p:cNvSpPr>
          <p:nvPr>
            <p:ph type="ftr" sz="quarter" idx="11"/>
          </p:nvPr>
        </p:nvSpPr>
        <p:spPr/>
        <p:txBody>
          <a:bodyPr/>
          <a:lstStyle/>
          <a:p>
            <a:r>
              <a:rPr lang="de-DE"/>
              <a:t>Vorname Name, Titel</a:t>
            </a:r>
          </a:p>
        </p:txBody>
      </p:sp>
      <p:sp>
        <p:nvSpPr>
          <p:cNvPr id="4" name="Foliennummernplatzhalter 3">
            <a:extLst>
              <a:ext uri="{FF2B5EF4-FFF2-40B4-BE49-F238E27FC236}">
                <a16:creationId xmlns:a16="http://schemas.microsoft.com/office/drawing/2014/main" id="{CA6CC279-B808-4F9C-987A-D5D6C8C6CBDB}"/>
              </a:ext>
            </a:extLst>
          </p:cNvPr>
          <p:cNvSpPr>
            <a:spLocks noGrp="1"/>
          </p:cNvSpPr>
          <p:nvPr>
            <p:ph type="sldNum" sz="quarter" idx="12"/>
          </p:nvPr>
        </p:nvSpPr>
        <p:spPr/>
        <p:txBody>
          <a:bodyPr/>
          <a:lstStyle/>
          <a:p>
            <a:fld id="{67DE3D54-BE75-C441-B9A5-25F706DFD003}" type="slidenum">
              <a:rPr lang="de-DE" smtClean="0"/>
              <a:t>7</a:t>
            </a:fld>
            <a:endParaRPr lang="de-DE"/>
          </a:p>
        </p:txBody>
      </p:sp>
      <p:pic>
        <p:nvPicPr>
          <p:cNvPr id="8" name="Grafik 7">
            <a:extLst>
              <a:ext uri="{FF2B5EF4-FFF2-40B4-BE49-F238E27FC236}">
                <a16:creationId xmlns:a16="http://schemas.microsoft.com/office/drawing/2014/main" id="{A61BA299-5696-4174-A785-9DB41B33E0A0}"/>
              </a:ext>
            </a:extLst>
          </p:cNvPr>
          <p:cNvPicPr>
            <a:picLocks noChangeAspect="1"/>
          </p:cNvPicPr>
          <p:nvPr/>
        </p:nvPicPr>
        <p:blipFill>
          <a:blip r:embed="rId3"/>
          <a:stretch>
            <a:fillRect/>
          </a:stretch>
        </p:blipFill>
        <p:spPr>
          <a:xfrm>
            <a:off x="838200" y="1345253"/>
            <a:ext cx="3801533" cy="2535999"/>
          </a:xfrm>
          <a:prstGeom prst="rect">
            <a:avLst/>
          </a:prstGeom>
        </p:spPr>
      </p:pic>
    </p:spTree>
    <p:extLst>
      <p:ext uri="{BB962C8B-B14F-4D97-AF65-F5344CB8AC3E}">
        <p14:creationId xmlns:p14="http://schemas.microsoft.com/office/powerpoint/2010/main" val="421146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85F90-FCFD-46CC-AEAC-AE178104098B}"/>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A5DB43E8-8A31-4C97-A31E-00581598D0D8}"/>
              </a:ext>
            </a:extLst>
          </p:cNvPr>
          <p:cNvSpPr>
            <a:spLocks noGrp="1"/>
          </p:cNvSpPr>
          <p:nvPr>
            <p:ph idx="1"/>
          </p:nvPr>
        </p:nvSpPr>
        <p:spPr>
          <a:xfrm>
            <a:off x="838200" y="3539078"/>
            <a:ext cx="10515600" cy="2637459"/>
          </a:xfrm>
        </p:spPr>
        <p:txBody>
          <a:bodyPr>
            <a:normAutofit lnSpcReduction="10000"/>
          </a:bodyPr>
          <a:lstStyle/>
          <a:p>
            <a:r>
              <a:rPr lang="de-CH" sz="2400" dirty="0"/>
              <a:t>Vorsorgeauftrag seit 2018 auf Ehefrau vorhanden (mit Ersatzbevollmächtigung)</a:t>
            </a:r>
          </a:p>
          <a:p>
            <a:r>
              <a:rPr lang="de-CH" sz="2400" dirty="0"/>
              <a:t>Problem mit der Validierung durch die KESB (Zweifel an Urteilsfähigkeit Ehefrau)</a:t>
            </a:r>
          </a:p>
          <a:p>
            <a:r>
              <a:rPr lang="de-CH" sz="2400" dirty="0"/>
              <a:t>Berater (Anwalt) von Jean Wicki macht Beschwerde gegen Einsetzung Tochter. Fall hängig.</a:t>
            </a:r>
          </a:p>
          <a:p>
            <a:r>
              <a:rPr lang="de-CH" sz="2400" dirty="0"/>
              <a:t>Nach Tod Jean Wicki </a:t>
            </a:r>
            <a:r>
              <a:rPr lang="de-CH" sz="2400" dirty="0" err="1"/>
              <a:t>Verbeiständung</a:t>
            </a:r>
            <a:r>
              <a:rPr lang="de-CH" sz="2400" dirty="0"/>
              <a:t> Ehefrau durch KESB</a:t>
            </a:r>
          </a:p>
        </p:txBody>
      </p:sp>
      <p:sp>
        <p:nvSpPr>
          <p:cNvPr id="4" name="Datumsplatzhalter 3">
            <a:extLst>
              <a:ext uri="{FF2B5EF4-FFF2-40B4-BE49-F238E27FC236}">
                <a16:creationId xmlns:a16="http://schemas.microsoft.com/office/drawing/2014/main" id="{551514D3-BC1E-42ED-B02A-1D611DFB6D10}"/>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A3618E38-3E94-49E6-880F-9016C3B0772C}"/>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0019779D-854C-4C0F-9B4F-A67FB3770840}"/>
              </a:ext>
            </a:extLst>
          </p:cNvPr>
          <p:cNvSpPr>
            <a:spLocks noGrp="1"/>
          </p:cNvSpPr>
          <p:nvPr>
            <p:ph type="sldNum" sz="quarter" idx="12"/>
          </p:nvPr>
        </p:nvSpPr>
        <p:spPr/>
        <p:txBody>
          <a:bodyPr/>
          <a:lstStyle/>
          <a:p>
            <a:fld id="{67DE3D54-BE75-C441-B9A5-25F706DFD003}" type="slidenum">
              <a:rPr lang="de-DE" smtClean="0"/>
              <a:t>8</a:t>
            </a:fld>
            <a:endParaRPr lang="de-DE"/>
          </a:p>
        </p:txBody>
      </p:sp>
      <p:pic>
        <p:nvPicPr>
          <p:cNvPr id="8" name="Grafik 7">
            <a:extLst>
              <a:ext uri="{FF2B5EF4-FFF2-40B4-BE49-F238E27FC236}">
                <a16:creationId xmlns:a16="http://schemas.microsoft.com/office/drawing/2014/main" id="{B4A2FC5D-CB22-4287-B09B-6F113B4FB39B}"/>
              </a:ext>
            </a:extLst>
          </p:cNvPr>
          <p:cNvPicPr>
            <a:picLocks noChangeAspect="1"/>
          </p:cNvPicPr>
          <p:nvPr/>
        </p:nvPicPr>
        <p:blipFill>
          <a:blip r:embed="rId3"/>
          <a:stretch>
            <a:fillRect/>
          </a:stretch>
        </p:blipFill>
        <p:spPr>
          <a:xfrm>
            <a:off x="838200" y="1270857"/>
            <a:ext cx="2738477" cy="2048066"/>
          </a:xfrm>
          <a:prstGeom prst="rect">
            <a:avLst/>
          </a:prstGeom>
        </p:spPr>
      </p:pic>
    </p:spTree>
    <p:extLst>
      <p:ext uri="{BB962C8B-B14F-4D97-AF65-F5344CB8AC3E}">
        <p14:creationId xmlns:p14="http://schemas.microsoft.com/office/powerpoint/2010/main" val="79478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1F272-DF39-4E6A-9BF3-BE75D0DF7F85}"/>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522AE431-A844-4DF3-8947-6C789DB4B1FE}"/>
              </a:ext>
            </a:extLst>
          </p:cNvPr>
          <p:cNvSpPr>
            <a:spLocks noGrp="1"/>
          </p:cNvSpPr>
          <p:nvPr>
            <p:ph idx="1"/>
          </p:nvPr>
        </p:nvSpPr>
        <p:spPr>
          <a:xfrm>
            <a:off x="838200" y="3564466"/>
            <a:ext cx="10515600" cy="2612071"/>
          </a:xfrm>
        </p:spPr>
        <p:txBody>
          <a:bodyPr>
            <a:normAutofit fontScale="77500" lnSpcReduction="20000"/>
          </a:bodyPr>
          <a:lstStyle/>
          <a:p>
            <a:r>
              <a:rPr lang="de-CH" dirty="0"/>
              <a:t>Mehrere Schlaganfälle, kann nicht mehr richtig kommunizieren</a:t>
            </a:r>
          </a:p>
          <a:p>
            <a:r>
              <a:rPr lang="de-CH" dirty="0"/>
              <a:t>Streit um Urteilsfähigkeit (Delons Anwalt: ja, Ärztl. Gutachten: nein)</a:t>
            </a:r>
          </a:p>
          <a:p>
            <a:r>
              <a:rPr lang="de-CH" dirty="0"/>
              <a:t>Streit um Wohnsitz vor dem Tod (Erbschaftssteuern)</a:t>
            </a:r>
          </a:p>
          <a:p>
            <a:r>
              <a:rPr lang="de-CH" dirty="0"/>
              <a:t>Tochter will ihn in die CH nehmen</a:t>
            </a:r>
          </a:p>
          <a:p>
            <a:r>
              <a:rPr lang="de-CH" dirty="0"/>
              <a:t>Söhne wollen ihn in F behalten und ihn bevormunden lassen</a:t>
            </a:r>
          </a:p>
          <a:p>
            <a:r>
              <a:rPr lang="de-CH" dirty="0"/>
              <a:t>Delon will selber in F begraben werden</a:t>
            </a:r>
          </a:p>
          <a:p>
            <a:r>
              <a:rPr lang="de-CH" dirty="0"/>
              <a:t>Kein Fall von Vorsorgeauftrag CH wegen (noch) Wohnsitz F</a:t>
            </a:r>
          </a:p>
        </p:txBody>
      </p:sp>
      <p:sp>
        <p:nvSpPr>
          <p:cNvPr id="4" name="Datumsplatzhalter 3">
            <a:extLst>
              <a:ext uri="{FF2B5EF4-FFF2-40B4-BE49-F238E27FC236}">
                <a16:creationId xmlns:a16="http://schemas.microsoft.com/office/drawing/2014/main" id="{D99E3A11-02FC-4B14-B2A7-45F8FE5807CF}"/>
              </a:ext>
            </a:extLst>
          </p:cNvPr>
          <p:cNvSpPr>
            <a:spLocks noGrp="1"/>
          </p:cNvSpPr>
          <p:nvPr>
            <p:ph type="dt" sz="half" idx="10"/>
          </p:nvPr>
        </p:nvSpPr>
        <p:spPr/>
        <p:txBody>
          <a:bodyPr/>
          <a:lstStyle/>
          <a:p>
            <a:r>
              <a:rPr lang="de-DE"/>
              <a:t>2. Februar 2024</a:t>
            </a:r>
            <a:endParaRPr lang="de-DE" dirty="0"/>
          </a:p>
        </p:txBody>
      </p:sp>
      <p:sp>
        <p:nvSpPr>
          <p:cNvPr id="5" name="Fußzeilenplatzhalter 4">
            <a:extLst>
              <a:ext uri="{FF2B5EF4-FFF2-40B4-BE49-F238E27FC236}">
                <a16:creationId xmlns:a16="http://schemas.microsoft.com/office/drawing/2014/main" id="{EAE916B0-1EE3-4843-83DC-7A2D965EBEAE}"/>
              </a:ext>
            </a:extLst>
          </p:cNvPr>
          <p:cNvSpPr>
            <a:spLocks noGrp="1"/>
          </p:cNvSpPr>
          <p:nvPr>
            <p:ph type="ftr" sz="quarter" idx="11"/>
          </p:nvPr>
        </p:nvSpPr>
        <p:spPr/>
        <p:txBody>
          <a:bodyPr/>
          <a:lstStyle/>
          <a:p>
            <a:r>
              <a:rPr lang="de-DE"/>
              <a:t>Ralph D. Braendli, Rechtsanwalt </a:t>
            </a:r>
            <a:endParaRPr lang="de-DE" dirty="0"/>
          </a:p>
        </p:txBody>
      </p:sp>
      <p:sp>
        <p:nvSpPr>
          <p:cNvPr id="6" name="Foliennummernplatzhalter 5">
            <a:extLst>
              <a:ext uri="{FF2B5EF4-FFF2-40B4-BE49-F238E27FC236}">
                <a16:creationId xmlns:a16="http://schemas.microsoft.com/office/drawing/2014/main" id="{88C804C7-74D7-4529-BAED-E63CB13B7BBB}"/>
              </a:ext>
            </a:extLst>
          </p:cNvPr>
          <p:cNvSpPr>
            <a:spLocks noGrp="1"/>
          </p:cNvSpPr>
          <p:nvPr>
            <p:ph type="sldNum" sz="quarter" idx="12"/>
          </p:nvPr>
        </p:nvSpPr>
        <p:spPr/>
        <p:txBody>
          <a:bodyPr/>
          <a:lstStyle/>
          <a:p>
            <a:fld id="{67DE3D54-BE75-C441-B9A5-25F706DFD003}" type="slidenum">
              <a:rPr lang="de-DE" smtClean="0"/>
              <a:t>9</a:t>
            </a:fld>
            <a:endParaRPr lang="de-DE"/>
          </a:p>
        </p:txBody>
      </p:sp>
      <p:pic>
        <p:nvPicPr>
          <p:cNvPr id="8" name="Grafik 7">
            <a:extLst>
              <a:ext uri="{FF2B5EF4-FFF2-40B4-BE49-F238E27FC236}">
                <a16:creationId xmlns:a16="http://schemas.microsoft.com/office/drawing/2014/main" id="{2E3FC907-A021-4E25-B484-E3C03578D77F}"/>
              </a:ext>
            </a:extLst>
          </p:cNvPr>
          <p:cNvPicPr>
            <a:picLocks noChangeAspect="1"/>
          </p:cNvPicPr>
          <p:nvPr/>
        </p:nvPicPr>
        <p:blipFill>
          <a:blip r:embed="rId3"/>
          <a:stretch>
            <a:fillRect/>
          </a:stretch>
        </p:blipFill>
        <p:spPr>
          <a:xfrm>
            <a:off x="838200" y="1440738"/>
            <a:ext cx="3591883" cy="1852796"/>
          </a:xfrm>
          <a:prstGeom prst="rect">
            <a:avLst/>
          </a:prstGeom>
        </p:spPr>
      </p:pic>
    </p:spTree>
    <p:extLst>
      <p:ext uri="{BB962C8B-B14F-4D97-AF65-F5344CB8AC3E}">
        <p14:creationId xmlns:p14="http://schemas.microsoft.com/office/powerpoint/2010/main" val="989109523"/>
      </p:ext>
    </p:extLst>
  </p:cSld>
  <p:clrMapOvr>
    <a:masterClrMapping/>
  </p:clrMapOvr>
</p:sld>
</file>

<file path=ppt/theme/theme1.xml><?xml version="1.0" encoding="utf-8"?>
<a:theme xmlns:a="http://schemas.openxmlformats.org/drawingml/2006/main" name="Vorlage LWP-Präsentation V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sentation1" id="{D511C4BA-22DD-8147-AB20-7EF1742F55AE}" vid="{D537FA97-C85A-0F49-BB84-15C40438EB57}"/>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Vorsorgeauftrag und Generalvollmacht</Template>
  <TotalTime>0</TotalTime>
  <Words>2052</Words>
  <Application>Microsoft Office PowerPoint</Application>
  <PresentationFormat>Breitbild</PresentationFormat>
  <Paragraphs>359</Paragraphs>
  <Slides>35</Slides>
  <Notes>33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arial</vt:lpstr>
      <vt:lpstr>Calibri</vt:lpstr>
      <vt:lpstr>Wingdings</vt:lpstr>
      <vt:lpstr>Vorlage LWP-Präsentation V1</vt:lpstr>
      <vt:lpstr>Vorsorgeauftrag und Generalvollmacht  Änderungen im Erbrecht per 1.1.2023  Ralph D. Braendli, Rechtsanwalt, Advokatur, Notariat Lemann, Walz &amp; Partner, Bern und (neu ab Frühjahr 2024) Seedorf</vt:lpstr>
      <vt:lpstr>Zur Person</vt:lpstr>
      <vt:lpstr>Herunterladen</vt:lpstr>
      <vt:lpstr>Inhalt</vt:lpstr>
      <vt:lpstr>Wieso eine spezielle Veranstaltung</vt:lpstr>
      <vt:lpstr>Prominente Beispiele</vt:lpstr>
      <vt:lpstr>PowerPoint-Präsentation</vt:lpstr>
      <vt:lpstr>PowerPoint-Präsentation</vt:lpstr>
      <vt:lpstr>PowerPoint-Präsentation</vt:lpstr>
      <vt:lpstr>Selbstbestimmung</vt:lpstr>
      <vt:lpstr>Urteilsfähigkeit</vt:lpstr>
      <vt:lpstr>Bedeutung</vt:lpstr>
      <vt:lpstr>Patientenverfügung vs. Vorsorgeauftrag</vt:lpstr>
      <vt:lpstr>Rechte der Angehörigen</vt:lpstr>
      <vt:lpstr>Grenzen</vt:lpstr>
      <vt:lpstr>Das Erwachsenenschutzrecht - ein Überblick - </vt:lpstr>
      <vt:lpstr>Das Erwachsenenschutzrecht - ein Überblick - </vt:lpstr>
      <vt:lpstr>Das Erwachsenenschutzrecht - ein Überblick - </vt:lpstr>
      <vt:lpstr>Der Vorsorgeauftrag ZGB Art. 360ff.</vt:lpstr>
      <vt:lpstr>Der Vorsorgeauftrag ZGB Art. 360ff.</vt:lpstr>
      <vt:lpstr>Der Vorsorgeauftrag ZGB Art. 360ff.</vt:lpstr>
      <vt:lpstr>Validierung beim Eintretensfall</vt:lpstr>
      <vt:lpstr>Ende des Mandates</vt:lpstr>
      <vt:lpstr>Die Generalvollmacht</vt:lpstr>
      <vt:lpstr>Errichtung</vt:lpstr>
      <vt:lpstr>Generalvollmacht</vt:lpstr>
      <vt:lpstr>PowerPoint-Präsentation</vt:lpstr>
      <vt:lpstr>Schlussfolgerungen</vt:lpstr>
      <vt:lpstr>Weiterführende Informationen</vt:lpstr>
      <vt:lpstr>Erbrecht – kurze Übersicht der Rechtsänderungen per 1.1.2023</vt:lpstr>
      <vt:lpstr>Änderungen Pflichtteile</vt:lpstr>
      <vt:lpstr>Weitere Änderungen</vt:lpstr>
      <vt:lpstr>Übergangsrecht</vt:lpstr>
      <vt:lpstr>Empfehlungen</vt:lpstr>
      <vt:lpstr>Schlusswort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Ralph D. Braendli</dc:creator>
  <cp:lastModifiedBy>Ralph D. Braendli</cp:lastModifiedBy>
  <cp:revision>37</cp:revision>
  <cp:lastPrinted>2024-02-02T12:42:55Z</cp:lastPrinted>
  <dcterms:created xsi:type="dcterms:W3CDTF">2024-01-29T08:50:32Z</dcterms:created>
  <dcterms:modified xsi:type="dcterms:W3CDTF">2024-02-02T13:52:03Z</dcterms:modified>
</cp:coreProperties>
</file>