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86" r:id="rId4"/>
    <p:sldId id="295" r:id="rId5"/>
    <p:sldId id="298" r:id="rId6"/>
    <p:sldId id="299" r:id="rId7"/>
    <p:sldId id="28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333A27-9BCE-4D7B-932E-938606559165}">
          <p14:sldIdLst>
            <p14:sldId id="262"/>
            <p14:sldId id="263"/>
            <p14:sldId id="286"/>
            <p14:sldId id="295"/>
            <p14:sldId id="298"/>
            <p14:sldId id="299"/>
            <p14:sldId id="283"/>
          </p14:sldIdLst>
        </p14:section>
        <p14:section name="Beispielfolien" id="{333C64EA-AF2D-4828-B4BC-1C1A47F064D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EF3E9"/>
          </a:solidFill>
        </a:fill>
      </a:tcStyle>
    </a:wholeTbl>
    <a:band1H>
      <a:tcStyle>
        <a:tcBdr/>
        <a:fill>
          <a:solidFill>
            <a:srgbClr val="DBE6D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BE6D0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EB74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EB74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8EB74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8EB74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6941" autoAdjust="0"/>
  </p:normalViewPr>
  <p:slideViewPr>
    <p:cSldViewPr snapToGrid="0">
      <p:cViewPr varScale="1">
        <p:scale>
          <a:sx n="87" d="100"/>
          <a:sy n="87" d="100"/>
        </p:scale>
        <p:origin x="13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476667" y="229395"/>
            <a:ext cx="4320475" cy="31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5137720" y="229395"/>
            <a:ext cx="1243611" cy="31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F62387-8691-4CF0-9975-2B14F3855506}" type="datetime1">
              <a: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02.02.2024</a:t>
            </a:fld>
            <a:endParaRPr lang="de-CH" sz="105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476667" y="8489143"/>
            <a:ext cx="4320475" cy="331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5137720" y="8489143"/>
            <a:ext cx="1243611" cy="331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125F5C-0F36-4218-B120-1BFB06668F14}" type="slidenum">
              <a:t>‹Nr.›</a:t>
            </a:fld>
            <a:endParaRPr lang="de-CH" sz="1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3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620685" y="229395"/>
            <a:ext cx="4032449" cy="31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de-CH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4869161" y="229395"/>
            <a:ext cx="1368152" cy="31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C0A46276-E45A-40D8-A71F-63B7B0B49264}" type="datetime1">
              <a:rPr lang="de-CH"/>
              <a:pPr lvl="0"/>
              <a:t>02.02.2024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628650"/>
            <a:ext cx="7265988" cy="4087813"/>
          </a:xfrm>
          <a:prstGeom prst="rect">
            <a:avLst/>
          </a:prstGeom>
          <a:noFill/>
          <a:ln w="3172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885876"/>
            <a:ext cx="5449824" cy="3502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620685" y="8460431"/>
            <a:ext cx="4032449" cy="3429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869161" y="8460431"/>
            <a:ext cx="1368152" cy="342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E0BBADC3-F90C-46D4-BD16-189C1C02D475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27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0BBADC3-F90C-46D4-BD16-189C1C02D475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81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0BBADC3-F90C-46D4-BD16-189C1C02D47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991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0BBADC3-F90C-46D4-BD16-189C1C02D47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74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ist für Sie Lebensqualität? 	</a:t>
            </a:r>
          </a:p>
          <a:p>
            <a:r>
              <a:rPr lang="de-CH" dirty="0"/>
              <a:t>Kann sich im Laufe der Zeit verändern – Erlebnisse, AZ-Veränderungen</a:t>
            </a:r>
          </a:p>
          <a:p>
            <a:endParaRPr lang="de-CH" dirty="0"/>
          </a:p>
          <a:p>
            <a:r>
              <a:rPr lang="de-CH" dirty="0"/>
              <a:t>Was verstehen Sie unter lebensverlängernde oder auch lebenserhaltende Massnahmen? </a:t>
            </a:r>
          </a:p>
          <a:p>
            <a:r>
              <a:rPr lang="de-CH" dirty="0"/>
              <a:t>Jedes Antibiotikum, jede Infusion, Blutdruckunterstützende Medikamente in solch kritischen Situationen sind eine lebensverlängernde resp. lebenserhaltende Massnahme. Nicht nur Beatmung</a:t>
            </a:r>
          </a:p>
          <a:p>
            <a:endParaRPr lang="de-CH" dirty="0"/>
          </a:p>
          <a:p>
            <a:r>
              <a:rPr lang="de-CH" dirty="0"/>
              <a:t>Welche Massnahmen verstehen sie unter Leidenslinderung?</a:t>
            </a:r>
          </a:p>
          <a:p>
            <a:r>
              <a:rPr lang="de-CH" dirty="0"/>
              <a:t>Schmerzlinderung, Ängste nehmen,</a:t>
            </a:r>
            <a:r>
              <a:rPr lang="de-DE" dirty="0"/>
              <a:t> Unruhe, Atemnot und Übelkeit für mich in der heutigen Zeit ein Muss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0BBADC3-F90C-46D4-BD16-189C1C02D475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257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Wichtiges Instrument, um die Lebenseinstellung eines Patienten zu kennen. Notwendige Massnahmen können entsprechend abgeschätzt und eingesetzt/umgesetzt werden (Intubation, Atemunterstützung)</a:t>
            </a:r>
          </a:p>
          <a:p>
            <a:r>
              <a:rPr lang="de-CH" dirty="0"/>
              <a:t>Reanimationsversuch</a:t>
            </a:r>
          </a:p>
          <a:p>
            <a:r>
              <a:rPr lang="de-CH" dirty="0"/>
              <a:t>Abbruch der Massnahmen</a:t>
            </a:r>
          </a:p>
          <a:p>
            <a:r>
              <a:rPr lang="de-CH" dirty="0"/>
              <a:t>Bei Zwischenfällen in Pflegeinstitutionen bei denen der Staatsanwalt/Polizei beigezogen werden muss.</a:t>
            </a:r>
          </a:p>
          <a:p>
            <a:r>
              <a:rPr lang="de-CH" dirty="0"/>
              <a:t>Autopsie vs. Autopsie bei </a:t>
            </a:r>
            <a:r>
              <a:rPr lang="de-CH" dirty="0" err="1"/>
              <a:t>agT</a:t>
            </a:r>
            <a:endParaRPr lang="de-CH" dirty="0"/>
          </a:p>
          <a:p>
            <a:endParaRPr lang="de-CH" dirty="0"/>
          </a:p>
          <a:p>
            <a:r>
              <a:rPr lang="de-CH" dirty="0"/>
              <a:t>Praxisbeispiele: Erlebnis mit Schwiegervater bei vorhandener PV (negativ)</a:t>
            </a:r>
          </a:p>
          <a:p>
            <a:r>
              <a:rPr lang="de-CH" dirty="0"/>
              <a:t>Erlebnis mit Julia (NF) bei vorhandener PV </a:t>
            </a:r>
            <a:r>
              <a:rPr lang="de-CH"/>
              <a:t>(positiv)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0BBADC3-F90C-46D4-BD16-189C1C02D475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750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8EB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1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2000" cy="6858000"/>
          </a:xfrm>
          <a:solidFill>
            <a:srgbClr val="F2F2F2"/>
          </a:solidFill>
        </p:spPr>
        <p:txBody>
          <a:bodyPr tIns="539998" anchor="ctr" anchorCtr="1"/>
          <a:lstStyle>
            <a:lvl1pPr algn="ctr">
              <a:defRPr sz="14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7709B7-535F-B76A-F2EB-212F0DF87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b="14419"/>
          <a:stretch/>
        </p:blipFill>
        <p:spPr>
          <a:xfrm>
            <a:off x="0" y="-1"/>
            <a:ext cx="12206661" cy="6858001"/>
          </a:xfrm>
          <a:prstGeom prst="rect">
            <a:avLst/>
          </a:prstGeom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103448" y="4653134"/>
            <a:ext cx="9144000" cy="1667518"/>
          </a:xfrm>
        </p:spPr>
        <p:txBody>
          <a:bodyPr anchor="b"/>
          <a:lstStyle>
            <a:lvl1pPr>
              <a:lnSpc>
                <a:spcPct val="88000"/>
              </a:lnSpc>
              <a:defRPr lang="de-DE" sz="5300" spc="1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4">
            <a:off x="11946388" y="6348308"/>
            <a:ext cx="899998" cy="1193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D217E9-1A7E-7BE1-02D5-5F7BEAF110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0125" y="0"/>
            <a:ext cx="1944215" cy="2276874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66770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4">
            <a:extLst>
              <a:ext uri="{FF2B5EF4-FFF2-40B4-BE49-F238E27FC236}">
                <a16:creationId xmlns:a16="http://schemas.microsoft.com/office/drawing/2014/main" id="{3C9B0829-894F-4849-AF1B-A4915CEAF407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20262" y="1750741"/>
            <a:ext cx="11367753" cy="43946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356321" indent="0">
              <a:buNone/>
              <a:defRPr sz="2182"/>
            </a:lvl2pPr>
            <a:lvl3pPr marL="712641" indent="0">
              <a:buNone/>
              <a:defRPr sz="1870"/>
            </a:lvl3pPr>
            <a:lvl4pPr marL="1068961" indent="0">
              <a:buNone/>
              <a:defRPr sz="1558"/>
            </a:lvl4pPr>
            <a:lvl5pPr marL="1425282" indent="0">
              <a:buNone/>
              <a:defRPr sz="1558"/>
            </a:lvl5pPr>
            <a:lvl6pPr marL="1781602" indent="0">
              <a:buNone/>
              <a:defRPr sz="1558"/>
            </a:lvl6pPr>
            <a:lvl7pPr marL="2137923" indent="0">
              <a:buNone/>
              <a:defRPr sz="1558"/>
            </a:lvl7pPr>
            <a:lvl8pPr marL="2494244" indent="0">
              <a:buNone/>
              <a:defRPr sz="1558"/>
            </a:lvl8pPr>
            <a:lvl9pPr marL="2850564" indent="0">
              <a:buNone/>
              <a:defRPr sz="1558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528FB95-D1DD-EA84-1574-C67B78E763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2D1D0D-5094-0407-F145-928668CF9E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8C4B4F0-92F2-C0D7-00CF-BF616669FE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42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92E2D88-172E-4854-93FC-0639E671697A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518707" y="2349500"/>
            <a:ext cx="11369307" cy="331329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566"/>
              </a:spcAft>
              <a:buNone/>
              <a:defRPr sz="1600"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en-US" noProof="0" dirty="0"/>
          </a:p>
        </p:txBody>
      </p:sp>
      <p:sp>
        <p:nvSpPr>
          <p:cNvPr id="11" name="CoreMessage"/>
          <p:cNvSpPr>
            <a:spLocks noGrp="1"/>
          </p:cNvSpPr>
          <p:nvPr>
            <p:ph type="subTitle" sz="quarter" idx="2"/>
          </p:nvPr>
        </p:nvSpPr>
        <p:spPr>
          <a:xfrm>
            <a:off x="520262" y="1773238"/>
            <a:ext cx="11367752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74D3A6D-EDDA-0E6F-D017-AE203F8827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C7C3546-9E9E-52D1-E6F5-F7A41D074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AC39987-074E-F53C-F5D5-FF078EF86F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09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A501E51A-5E1E-4448-BC8D-3F53EB771CDA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518705" y="2349500"/>
            <a:ext cx="11367753" cy="331329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noProof="0"/>
              <a:t>Tabelle durch Klicken auf Symbol hinzufügen</a:t>
            </a:r>
            <a:endParaRPr lang="en-US" noProof="0"/>
          </a:p>
        </p:txBody>
      </p:sp>
      <p:sp>
        <p:nvSpPr>
          <p:cNvPr id="11" name="CoreMessage"/>
          <p:cNvSpPr>
            <a:spLocks noGrp="1"/>
          </p:cNvSpPr>
          <p:nvPr>
            <p:ph type="subTitle" sz="quarter" idx="2"/>
          </p:nvPr>
        </p:nvSpPr>
        <p:spPr>
          <a:xfrm>
            <a:off x="520261" y="1773238"/>
            <a:ext cx="11367753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795FE3A-9B82-E280-7AC3-D86D6F8B7F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F4960D4-D191-034E-D8C4-7A9E672173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4F1E645-0BA1-D30C-B2B8-8ECA2E912C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785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dirty="0"/>
              <a:t>Titel hinzufügen</a:t>
            </a:r>
            <a:endParaRPr lang="de-CH" dirty="0"/>
          </a:p>
        </p:txBody>
      </p:sp>
      <p:sp>
        <p:nvSpPr>
          <p:cNvPr id="6" name="Textplatzhalter 7"/>
          <p:cNvSpPr txBox="1">
            <a:spLocks noGrp="1"/>
          </p:cNvSpPr>
          <p:nvPr>
            <p:ph type="body" idx="4294967295" hasCustomPrompt="1"/>
          </p:nvPr>
        </p:nvSpPr>
        <p:spPr>
          <a:xfrm>
            <a:off x="520261" y="1094876"/>
            <a:ext cx="11390587" cy="431999"/>
          </a:xfrm>
        </p:spPr>
        <p:txBody>
          <a:bodyPr/>
          <a:lstStyle>
            <a:lvl1pPr>
              <a:defRPr sz="3000" cap="all">
                <a:solidFill>
                  <a:srgbClr val="8EB74C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9925C51-FE72-CD7F-4BCB-6BF9BF4788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51B0483-A04B-4815-70A6-7AFFBA0F6B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E69C8F4-59F3-C7F8-904D-BE1E55727A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D54B46F0-7192-2938-3900-A6611DF5611D}"/>
              </a:ext>
            </a:extLst>
          </p:cNvPr>
          <p:cNvCxnSpPr/>
          <p:nvPr userDrawn="1"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216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52FC4A-F9FF-451E-A2ED-1FA668123204}"/>
              </a:ext>
            </a:extLst>
          </p:cNvPr>
          <p:cNvSpPr txBox="1"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945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cap="all" noProof="1">
                <a:solidFill>
                  <a:srgbClr val="A1B452"/>
                </a:solidFill>
                <a:latin typeface="+mn-lt"/>
              </a:rPr>
              <a:t>Extra Layouts</a:t>
            </a:r>
          </a:p>
        </p:txBody>
      </p:sp>
    </p:spTree>
    <p:extLst>
      <p:ext uri="{BB962C8B-B14F-4D97-AF65-F5344CB8AC3E}">
        <p14:creationId xmlns:p14="http://schemas.microsoft.com/office/powerpoint/2010/main" val="3584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48E64BF-725D-BF7A-089C-F85429C2B5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C434CE4-16CF-BD91-86B3-ECB5150412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84A580A-1A54-CC66-E346-44B48E1DD1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757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8EB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180125" y="2760784"/>
            <a:ext cx="10707892" cy="596207"/>
          </a:xfrm>
        </p:spPr>
        <p:txBody>
          <a:bodyPr/>
          <a:lstStyle>
            <a:lvl1pPr>
              <a:defRPr lang="de-DE" sz="37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4294967295"/>
          </p:nvPr>
        </p:nvSpPr>
        <p:spPr>
          <a:xfrm>
            <a:off x="1180125" y="3645026"/>
            <a:ext cx="10707892" cy="2423388"/>
          </a:xfrm>
        </p:spPr>
        <p:txBody>
          <a:bodyPr/>
          <a:lstStyle>
            <a:lvl1pPr marL="457200" indent="-457200">
              <a:buSzPct val="100000"/>
              <a:buFont typeface="Arial"/>
              <a:buAutoNum type="arabicPeriod"/>
              <a:defRPr>
                <a:solidFill>
                  <a:srgbClr val="FFFFFF"/>
                </a:solidFill>
              </a:defRPr>
            </a:lvl1pPr>
            <a:lvl2pPr marL="627058">
              <a:defRPr>
                <a:solidFill>
                  <a:srgbClr val="FFFFFF"/>
                </a:solidFill>
              </a:defRPr>
            </a:lvl2pPr>
            <a:lvl3pPr marL="896934">
              <a:defRPr>
                <a:solidFill>
                  <a:srgbClr val="FFFFFF"/>
                </a:solidFill>
              </a:defRPr>
            </a:lvl3pPr>
            <a:lvl4pPr marL="896934" indent="-185742">
              <a:defRPr>
                <a:solidFill>
                  <a:srgbClr val="FFFFFF"/>
                </a:solidFill>
              </a:defRPr>
            </a:lvl4pPr>
            <a:lvl5pPr marL="896934" indent="-185742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196355BF-03DF-8A36-CA65-360376EACD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0125" y="0"/>
            <a:ext cx="1944215" cy="227687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4824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4294967295"/>
          </p:nvPr>
        </p:nvSpPr>
        <p:spPr>
          <a:xfrm>
            <a:off x="517258" y="1957758"/>
            <a:ext cx="11370760" cy="41106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extplatzhalter 7"/>
          <p:cNvSpPr txBox="1">
            <a:spLocks noGrp="1"/>
          </p:cNvSpPr>
          <p:nvPr>
            <p:ph type="body" idx="4294967295" hasCustomPrompt="1"/>
          </p:nvPr>
        </p:nvSpPr>
        <p:spPr>
          <a:xfrm>
            <a:off x="517257" y="1094876"/>
            <a:ext cx="11370759" cy="431999"/>
          </a:xfrm>
        </p:spPr>
        <p:txBody>
          <a:bodyPr/>
          <a:lstStyle>
            <a:lvl1pPr>
              <a:defRPr sz="3000" cap="all">
                <a:solidFill>
                  <a:srgbClr val="8EB74C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7" name="Titel 8"/>
          <p:cNvSpPr txBox="1">
            <a:spLocks noGrp="1"/>
          </p:cNvSpPr>
          <p:nvPr>
            <p:ph type="title" hasCustomPrompt="1"/>
          </p:nvPr>
        </p:nvSpPr>
        <p:spPr>
          <a:xfrm>
            <a:off x="517258" y="644771"/>
            <a:ext cx="11370759" cy="431999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dirty="0"/>
              <a:t>Titel hinzufügen</a:t>
            </a:r>
            <a:endParaRPr lang="de-CH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A0A3AF5-9333-F935-1AC1-0CC5659E52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02D7F44-049E-0168-8B65-2CD22CEEDE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2A15BF6-EFAC-000B-CA87-4102FE4E02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724DF86F-60A1-1A99-3D83-91B06010F9BF}"/>
              </a:ext>
            </a:extLst>
          </p:cNvPr>
          <p:cNvCxnSpPr/>
          <p:nvPr userDrawn="1"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898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08A4C368-FCEC-48CC-8C53-5F351D7C3FC2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FDAA4560-75E3-4270-B58E-237524453B92}"/>
              </a:ext>
            </a:extLst>
          </p:cNvPr>
          <p:cNvCxnSpPr>
            <a:cxnSpLocks/>
          </p:cNvCxnSpPr>
          <p:nvPr/>
        </p:nvCxnSpPr>
        <p:spPr>
          <a:xfrm>
            <a:off x="8040688" y="2349500"/>
            <a:ext cx="0" cy="3787689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7260" y="644771"/>
            <a:ext cx="11370758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260" y="2349500"/>
            <a:ext cx="7378966" cy="3787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184316" y="2349501"/>
            <a:ext cx="3703695" cy="37876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CoreMessage"/>
          <p:cNvSpPr>
            <a:spLocks noGrp="1"/>
          </p:cNvSpPr>
          <p:nvPr>
            <p:ph type="subTitle" sz="quarter" idx="2"/>
          </p:nvPr>
        </p:nvSpPr>
        <p:spPr>
          <a:xfrm>
            <a:off x="517259" y="1773238"/>
            <a:ext cx="11370743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B5D4333-F973-4485-CFF6-0303646087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27C426A-8748-0C62-BD17-DA9ADFB6B8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9B8031B-6182-26FF-3C82-F88F4E48EA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253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F40BA433-CA99-4C4D-88B5-EE9D7C41F730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40EB971D-5359-495A-AA0B-5317AE90DF64}"/>
              </a:ext>
            </a:extLst>
          </p:cNvPr>
          <p:cNvCxnSpPr>
            <a:cxnSpLocks/>
          </p:cNvCxnSpPr>
          <p:nvPr/>
        </p:nvCxnSpPr>
        <p:spPr>
          <a:xfrm>
            <a:off x="8040688" y="2349500"/>
            <a:ext cx="0" cy="3795927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7259" y="644771"/>
            <a:ext cx="11370758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258" y="2349500"/>
            <a:ext cx="7378967" cy="3795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4"/>
          </p:nvPr>
        </p:nvSpPr>
        <p:spPr>
          <a:xfrm>
            <a:off x="8183563" y="2348849"/>
            <a:ext cx="3704447" cy="18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5"/>
          </p:nvPr>
        </p:nvSpPr>
        <p:spPr>
          <a:xfrm>
            <a:off x="8183563" y="4437063"/>
            <a:ext cx="3704445" cy="17083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reMessage"/>
          <p:cNvSpPr>
            <a:spLocks noGrp="1"/>
          </p:cNvSpPr>
          <p:nvPr>
            <p:ph type="subTitle" sz="quarter" idx="2"/>
          </p:nvPr>
        </p:nvSpPr>
        <p:spPr>
          <a:xfrm>
            <a:off x="517258" y="1773238"/>
            <a:ext cx="11370755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3D91E9B-4620-9D00-8FE9-C5CBF24C7A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3A58985-DC7B-6CA5-9A67-1A1037FC4A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7AAE599-FF68-6338-0075-6992490B70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53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0048352E-60F1-4A95-93B5-ED48D0B8E693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E6524B0B-2915-4714-BE14-023A21D2FDEB}"/>
              </a:ext>
            </a:extLst>
          </p:cNvPr>
          <p:cNvCxnSpPr>
            <a:cxnSpLocks/>
          </p:cNvCxnSpPr>
          <p:nvPr/>
        </p:nvCxnSpPr>
        <p:spPr>
          <a:xfrm>
            <a:off x="4151313" y="2349500"/>
            <a:ext cx="0" cy="3795927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7259" y="644771"/>
            <a:ext cx="11370758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296251" y="2349500"/>
            <a:ext cx="7591760" cy="3795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4"/>
          </p:nvPr>
        </p:nvSpPr>
        <p:spPr>
          <a:xfrm>
            <a:off x="517258" y="2349500"/>
            <a:ext cx="3489952" cy="18002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5"/>
          </p:nvPr>
        </p:nvSpPr>
        <p:spPr>
          <a:xfrm>
            <a:off x="517257" y="4345193"/>
            <a:ext cx="3489953" cy="18002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reMessage"/>
          <p:cNvSpPr>
            <a:spLocks noGrp="1"/>
          </p:cNvSpPr>
          <p:nvPr>
            <p:ph type="subTitle" sz="quarter" idx="2"/>
          </p:nvPr>
        </p:nvSpPr>
        <p:spPr>
          <a:xfrm>
            <a:off x="517258" y="1773238"/>
            <a:ext cx="11370755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F49FCDE-7879-7A82-6971-5485F9FD2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EB76B36-26D7-0CA3-EA1C-65A3EDB8E0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999E02F-7F1A-3437-5B1E-303CE9B78E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13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5BAF3951-17DC-4BAC-934B-8306E0E15121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521BD00D-E54F-401C-9E1F-AA7B6EF5B9C8}"/>
              </a:ext>
            </a:extLst>
          </p:cNvPr>
          <p:cNvCxnSpPr>
            <a:cxnSpLocks/>
          </p:cNvCxnSpPr>
          <p:nvPr/>
        </p:nvCxnSpPr>
        <p:spPr>
          <a:xfrm>
            <a:off x="6096000" y="2349500"/>
            <a:ext cx="0" cy="3787687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0261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7258" y="2350800"/>
            <a:ext cx="5434729" cy="3786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793" y="2349500"/>
            <a:ext cx="5647219" cy="3787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reMessage"/>
          <p:cNvSpPr>
            <a:spLocks noGrp="1"/>
          </p:cNvSpPr>
          <p:nvPr>
            <p:ph type="subTitle" sz="quarter" idx="13"/>
          </p:nvPr>
        </p:nvSpPr>
        <p:spPr>
          <a:xfrm>
            <a:off x="520262" y="1773238"/>
            <a:ext cx="11367750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8F8995D-E524-1B93-15FB-E60792E9AA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6BD0236-021B-673B-FE75-F99C1D1603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0B1271D-676A-0FBB-360B-340D44CA4D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0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984D4C68-09B3-40C6-B3E2-22EE755C9626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7259" y="2349499"/>
            <a:ext cx="3486947" cy="3804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95750" y="2349500"/>
            <a:ext cx="3600000" cy="38041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8184789" y="2349500"/>
            <a:ext cx="3703225" cy="38041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reMessage"/>
          <p:cNvSpPr>
            <a:spLocks noGrp="1"/>
          </p:cNvSpPr>
          <p:nvPr>
            <p:ph type="subTitle" sz="quarter" idx="14"/>
          </p:nvPr>
        </p:nvSpPr>
        <p:spPr>
          <a:xfrm>
            <a:off x="520262" y="1773238"/>
            <a:ext cx="11367753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6694140-895B-6B49-B2BB-44F96F06BA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7F9ED83-AC79-9D11-F4F3-A2D1EBBADE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7F282EB-B52D-E03D-06B7-E11D716E94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3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B2A37CF-CFD8-4103-8191-6B47058F6201}"/>
              </a:ext>
            </a:extLst>
          </p:cNvPr>
          <p:cNvCxnSpPr/>
          <p:nvPr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520262" y="644771"/>
            <a:ext cx="11367755" cy="431999"/>
          </a:xfrm>
        </p:spPr>
        <p:txBody>
          <a:bodyPr/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20261" y="2349500"/>
            <a:ext cx="11367753" cy="3795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CoreMessage"/>
          <p:cNvSpPr>
            <a:spLocks noGrp="1"/>
          </p:cNvSpPr>
          <p:nvPr>
            <p:ph type="subTitle" sz="quarter" idx="14"/>
          </p:nvPr>
        </p:nvSpPr>
        <p:spPr>
          <a:xfrm>
            <a:off x="520262" y="1773238"/>
            <a:ext cx="11367752" cy="431800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2pPr>
            <a:lvl3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3pPr>
            <a:lvl4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4pPr>
            <a:lvl5pPr marL="0" indent="0">
              <a:lnSpc>
                <a:spcPts val="3400"/>
              </a:lnSpc>
              <a:spcAft>
                <a:spcPts val="0"/>
              </a:spcAft>
              <a:buNone/>
              <a:defRPr sz="3000" b="0">
                <a:solidFill>
                  <a:srgbClr val="5F5F5F"/>
                </a:solidFill>
              </a:defRPr>
            </a:lvl5pPr>
          </a:lstStyle>
          <a:p>
            <a:pPr lvl="0"/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B350629D-8861-6B66-3180-CCAA9F5A77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17259" y="6468072"/>
            <a:ext cx="2410381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FB0F6C1-545D-4647-8A22-D0DD1734861C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1AA439A-3B3B-AD2D-FC63-28D602088D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AD76550-8E29-BEF7-0CBC-283269F928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2E2AF0F8-11A3-4E61-8E95-F888EF88E29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49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3E6887A-6F65-A3B6-7071-973711A81A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9" name="Titelplatzhalter 1"/>
          <p:cNvSpPr txBox="1">
            <a:spLocks noGrp="1"/>
          </p:cNvSpPr>
          <p:nvPr>
            <p:ph type="title"/>
          </p:nvPr>
        </p:nvSpPr>
        <p:spPr>
          <a:xfrm>
            <a:off x="520262" y="644771"/>
            <a:ext cx="11367755" cy="431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CH" dirty="0"/>
          </a:p>
        </p:txBody>
      </p:sp>
      <p:sp>
        <p:nvSpPr>
          <p:cNvPr id="10" name="Textplatzhalter 2"/>
          <p:cNvSpPr txBox="1">
            <a:spLocks noGrp="1"/>
          </p:cNvSpPr>
          <p:nvPr>
            <p:ph type="body" idx="1"/>
          </p:nvPr>
        </p:nvSpPr>
        <p:spPr>
          <a:xfrm>
            <a:off x="520262" y="1957758"/>
            <a:ext cx="11367755" cy="41106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20262" y="6468072"/>
            <a:ext cx="2407378" cy="144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900" b="0" i="0" u="none" strike="noStrike" kern="1200" cap="none" spc="0" baseline="0">
                <a:solidFill>
                  <a:srgbClr val="568CC1"/>
                </a:solidFill>
                <a:uFillTx/>
                <a:latin typeface="Arial"/>
              </a:defRPr>
            </a:lvl1pPr>
          </a:lstStyle>
          <a:p>
            <a:pPr lvl="0"/>
            <a:fld id="{7C3B77DE-709D-4F37-9264-38048627EE98}" type="datetime4">
              <a:rPr lang="de-CH"/>
              <a:pPr lvl="0"/>
              <a:t>2. Februar 2024</a:t>
            </a:fld>
            <a:endParaRPr lang="de-CH" dirty="0"/>
          </a:p>
        </p:txBody>
      </p:sp>
      <p:sp>
        <p:nvSpPr>
          <p:cNvPr id="12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215677" y="6468072"/>
            <a:ext cx="6771033" cy="144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900" b="0" i="0" u="none" strike="noStrike" kern="1200" cap="none" spc="0" baseline="0">
                <a:solidFill>
                  <a:srgbClr val="568CC1"/>
                </a:solidFill>
                <a:uFillTx/>
                <a:latin typeface="Arial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13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11142719" y="6468072"/>
            <a:ext cx="745296" cy="144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900" b="1" i="0" u="none" strike="noStrike" kern="1200" cap="none" spc="0" baseline="0">
                <a:solidFill>
                  <a:srgbClr val="568CC1"/>
                </a:solidFill>
                <a:uFillTx/>
                <a:latin typeface="Arial"/>
              </a:defRPr>
            </a:lvl1pPr>
          </a:lstStyle>
          <a:p>
            <a:pPr lvl="0"/>
            <a:fld id="{131328ED-48BC-4FEB-8A82-B9D2AE1DAEC1}" type="slidenum">
              <a:t>‹Nr.›</a:t>
            </a:fld>
            <a:endParaRPr lang="de-CH" dirty="0"/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4">
            <a:off x="11946388" y="6348308"/>
            <a:ext cx="899998" cy="11938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" name="Gerade Verbindung 4">
            <a:extLst>
              <a:ext uri="{FF2B5EF4-FFF2-40B4-BE49-F238E27FC236}">
                <a16:creationId xmlns:a16="http://schemas.microsoft.com/office/drawing/2014/main" id="{C3074993-66CB-A8EB-403B-517E9B4D77CA}"/>
              </a:ext>
            </a:extLst>
          </p:cNvPr>
          <p:cNvCxnSpPr/>
          <p:nvPr userDrawn="1"/>
        </p:nvCxnSpPr>
        <p:spPr>
          <a:xfrm>
            <a:off x="0" y="1633538"/>
            <a:ext cx="12193588" cy="0"/>
          </a:xfrm>
          <a:prstGeom prst="line">
            <a:avLst/>
          </a:prstGeom>
          <a:ln>
            <a:solidFill>
              <a:srgbClr val="A1B45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1" r:id="rId9"/>
    <p:sldLayoutId id="2147483658" r:id="rId10"/>
    <p:sldLayoutId id="2147483659" r:id="rId11"/>
    <p:sldLayoutId id="2147483660" r:id="rId12"/>
    <p:sldLayoutId id="2147483656" r:id="rId13"/>
    <p:sldLayoutId id="2147483666" r:id="rId14"/>
    <p:sldLayoutId id="2147483657" r:id="rId15"/>
  </p:sldLayoutIdLst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CH" sz="3000" b="1" i="0" u="none" strike="noStrike" kern="1200" cap="all" spc="0" baseline="0">
          <a:solidFill>
            <a:srgbClr val="8EB74C"/>
          </a:solidFill>
          <a:uFillTx/>
          <a:latin typeface="Arial"/>
        </a:defRPr>
      </a:lvl1pPr>
    </p:titleStyle>
    <p:bodyStyle>
      <a:lvl1pPr marL="0" marR="0" lvl="0" indent="0" algn="l" defTabSz="914400" rtl="0" eaLnBrk="1" fontAlgn="auto" hangingPunct="1">
        <a:lnSpc>
          <a:spcPct val="110000"/>
        </a:lnSpc>
        <a:spcBef>
          <a:spcPts val="0"/>
        </a:spcBef>
        <a:spcAft>
          <a:spcPts val="900"/>
        </a:spcAft>
        <a:buNone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174622" marR="0" lvl="1" indent="-174622" algn="l" defTabSz="914400" rtl="0" eaLnBrk="1" fontAlgn="auto" hangingPunct="1">
        <a:lnSpc>
          <a:spcPct val="110000"/>
        </a:lnSpc>
        <a:spcBef>
          <a:spcPts val="0"/>
        </a:spcBef>
        <a:spcAft>
          <a:spcPts val="90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360365" marR="0" lvl="2" indent="-185742" algn="l" defTabSz="914400" rtl="0" eaLnBrk="1" fontAlgn="auto" hangingPunct="1">
        <a:lnSpc>
          <a:spcPct val="110000"/>
        </a:lnSpc>
        <a:spcBef>
          <a:spcPts val="0"/>
        </a:spcBef>
        <a:spcAft>
          <a:spcPts val="90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534988" marR="0" lvl="3" indent="-174622" algn="l" defTabSz="914400" rtl="0" eaLnBrk="1" fontAlgn="auto" hangingPunct="1">
        <a:lnSpc>
          <a:spcPct val="110000"/>
        </a:lnSpc>
        <a:spcBef>
          <a:spcPts val="0"/>
        </a:spcBef>
        <a:spcAft>
          <a:spcPts val="90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719139" marR="0" lvl="4" indent="-184151" algn="l" defTabSz="914400" rtl="0" eaLnBrk="1" fontAlgn="auto" hangingPunct="1">
        <a:lnSpc>
          <a:spcPct val="110000"/>
        </a:lnSpc>
        <a:spcBef>
          <a:spcPts val="0"/>
        </a:spcBef>
        <a:spcAft>
          <a:spcPts val="90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/>
          <a:lstStyle/>
          <a:p>
            <a:r>
              <a:rPr lang="de-CH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Patientenverfügung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17AA9B2-330A-2868-D7AB-DA0A8D0FDF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0125" y="0"/>
            <a:ext cx="1944215" cy="2276874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Agenda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1180125" y="3645026"/>
            <a:ext cx="8030919" cy="2423388"/>
          </a:xfrm>
        </p:spPr>
        <p:txBody>
          <a:bodyPr/>
          <a:lstStyle/>
          <a:p>
            <a:pPr marL="457200" indent="-457200">
              <a:buSzPct val="100000"/>
              <a:buFont typeface="Arial"/>
              <a:buAutoNum type="arabicPeriod"/>
            </a:pPr>
            <a:r>
              <a:rPr lang="de-CH" dirty="0">
                <a:solidFill>
                  <a:srgbClr val="FFFFFF"/>
                </a:solidFill>
              </a:rPr>
              <a:t>Wer bin ich?</a:t>
            </a:r>
          </a:p>
          <a:p>
            <a:pPr marL="457200" indent="-457200">
              <a:buSzPct val="100000"/>
              <a:buFont typeface="Arial"/>
              <a:buAutoNum type="arabicPeriod"/>
            </a:pPr>
            <a:r>
              <a:rPr lang="de-CH" dirty="0">
                <a:solidFill>
                  <a:srgbClr val="FFFFFF"/>
                </a:solidFill>
              </a:rPr>
              <a:t>Patientenverfügung - Erfahrungen aus der Praxis</a:t>
            </a:r>
          </a:p>
          <a:p>
            <a:pPr marL="457200" indent="-457200">
              <a:buSzPct val="100000"/>
              <a:buFont typeface="Arial"/>
              <a:buAutoNum type="arabicPeriod"/>
            </a:pPr>
            <a:r>
              <a:rPr lang="de-CH" dirty="0">
                <a:solidFill>
                  <a:srgbClr val="FFFFFF"/>
                </a:solidFill>
              </a:rPr>
              <a:t>Fragen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1180125" y="0"/>
            <a:ext cx="1944215" cy="2276874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CC248C9-C0EA-94F1-482B-E9C0C37E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bin ich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E70D92-02D6-4AB0-D354-053F25278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- Ausbildung Kinderkrankenschwester</a:t>
            </a:r>
          </a:p>
          <a:p>
            <a:r>
              <a:rPr lang="de-CH" dirty="0"/>
              <a:t>- Weiterbildung zur Intensivpflegefachfrau</a:t>
            </a:r>
          </a:p>
          <a:p>
            <a:r>
              <a:rPr lang="de-CH" dirty="0"/>
              <a:t>- über 30 Jahre Erfahrung auf verschiedenen Intensivstationen</a:t>
            </a:r>
          </a:p>
          <a:p>
            <a:r>
              <a:rPr lang="de-CH" dirty="0"/>
              <a:t>- Transplantationskoordinatorin am Inselspital</a:t>
            </a:r>
          </a:p>
          <a:p>
            <a:r>
              <a:rPr lang="de-CH" dirty="0"/>
              <a:t>- </a:t>
            </a:r>
            <a:r>
              <a:rPr lang="de-CH" dirty="0" err="1"/>
              <a:t>Forensic</a:t>
            </a:r>
            <a:r>
              <a:rPr lang="de-CH" dirty="0"/>
              <a:t> Nurse</a:t>
            </a:r>
          </a:p>
        </p:txBody>
      </p:sp>
      <p:pic>
        <p:nvPicPr>
          <p:cNvPr id="3" name="Inhaltsplatzhalter 2" descr="Ein Bild, das Menschliches Gesicht, Kleidung, Person, Lächeln enthält.&#10;&#10;Automatisch generierte Beschreibung">
            <a:extLst>
              <a:ext uri="{FF2B5EF4-FFF2-40B4-BE49-F238E27FC236}">
                <a16:creationId xmlns:a16="http://schemas.microsoft.com/office/drawing/2014/main" id="{4051D840-4235-A713-A100-0A08356ADB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06675"/>
            <a:ext cx="2542028" cy="3059325"/>
          </a:xfr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055EB80A-120D-9DFF-6D0D-237CCB7A476C}"/>
              </a:ext>
            </a:extLst>
          </p:cNvPr>
          <p:cNvSpPr>
            <a:spLocks noGrp="1"/>
          </p:cNvSpPr>
          <p:nvPr>
            <p:ph type="subTitle" sz="quarter" idx="2"/>
          </p:nvPr>
        </p:nvSpPr>
        <p:spPr/>
        <p:txBody>
          <a:bodyPr/>
          <a:lstStyle/>
          <a:p>
            <a:r>
              <a:rPr lang="de-CH" dirty="0"/>
              <a:t>Sandra Pfeiffer, Fachexpertin Pflege &amp; Betreuung Frienisberg</a:t>
            </a:r>
          </a:p>
        </p:txBody>
      </p:sp>
    </p:spTree>
    <p:extLst>
      <p:ext uri="{BB962C8B-B14F-4D97-AF65-F5344CB8AC3E}">
        <p14:creationId xmlns:p14="http://schemas.microsoft.com/office/powerpoint/2010/main" val="156414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CD79D9A-CFD3-8EA5-C6A3-D363F604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Drei wichtige Begriffe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10BEBD-B32D-A7D7-E7A5-7B82F9BA615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de-CH" sz="3600" dirty="0"/>
              <a:t>Lebensqualität</a:t>
            </a:r>
          </a:p>
          <a:p>
            <a:pPr algn="ctr"/>
            <a:endParaRPr lang="de-CH" sz="3600" dirty="0"/>
          </a:p>
          <a:p>
            <a:pPr algn="ctr"/>
            <a:r>
              <a:rPr lang="de-CH" sz="3600" dirty="0"/>
              <a:t>Lebensverlängernde Massnahmen</a:t>
            </a:r>
          </a:p>
          <a:p>
            <a:pPr algn="ctr"/>
            <a:endParaRPr lang="de-CH" sz="3600" dirty="0"/>
          </a:p>
          <a:p>
            <a:pPr algn="ctr"/>
            <a:r>
              <a:rPr lang="de-CH" sz="3600" dirty="0"/>
              <a:t>Leidenslinderung</a:t>
            </a:r>
          </a:p>
          <a:p>
            <a:pPr algn="ctr"/>
            <a:endParaRPr lang="de-CH" sz="3600" dirty="0"/>
          </a:p>
          <a:p>
            <a:pPr algn="ctr"/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1463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E36D9B-EEA5-3795-40B1-E2388D56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Patientenverfügung – Erfahrungen aus der Praxis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E4027E-611F-9664-1B0E-A4DF9C58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02" y="2143587"/>
            <a:ext cx="3287512" cy="39163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CF5FC9-7D06-D86E-6399-F7B22D1E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2" y="2143586"/>
            <a:ext cx="3955286" cy="39163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756956-0CF6-3024-A093-4C58203B9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154" y="2143586"/>
            <a:ext cx="3935658" cy="39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0700FD-C941-9FDD-0B7F-90A967F1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 noGrp="1"/>
          </p:cNvSpPr>
          <p:nvPr>
            <p:ph type="title"/>
          </p:nvPr>
        </p:nvSpPr>
        <p:spPr>
          <a:xfrm>
            <a:off x="1103447" y="4653134"/>
            <a:ext cx="10294469" cy="1667518"/>
          </a:xfr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/>
          <a:lstStyle/>
          <a:p>
            <a:r>
              <a:rPr lang="de-CH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Vielen Dank und auf Wiedersehen - i </a:t>
            </a:r>
            <a:r>
              <a:rPr lang="de-CH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Üsem</a:t>
            </a:r>
            <a:r>
              <a:rPr lang="de-CH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Dorf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17AA9B2-330A-2868-D7AB-DA0A8D0FDF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79513" y="0"/>
            <a:ext cx="1944687" cy="2276475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957074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Frienisberg - üses Dorf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D8CB8"/>
      </a:accent1>
      <a:accent2>
        <a:srgbClr val="003454"/>
      </a:accent2>
      <a:accent3>
        <a:srgbClr val="97AF4D"/>
      </a:accent3>
      <a:accent4>
        <a:srgbClr val="B1C377"/>
      </a:accent4>
      <a:accent5>
        <a:srgbClr val="C2D094"/>
      </a:accent5>
      <a:accent6>
        <a:srgbClr val="D5DFB7"/>
      </a:accent6>
      <a:hlink>
        <a:srgbClr val="60282B"/>
      </a:hlink>
      <a:folHlink>
        <a:srgbClr val="8A363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Vorlage Präsentation 16-9.potx  -  Schreibgeschützt" id="{B790DB97-51D7-4A73-9668-368C288528CD}" vid="{D0A3B6B3-B6CB-4264-B636-E6C88E6C35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_Vorlage Präsentation 16-9</Template>
  <TotalTime>0</TotalTime>
  <Words>222</Words>
  <Application>Microsoft Office PowerPoint</Application>
  <PresentationFormat>Breitbild</PresentationFormat>
  <Paragraphs>42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Benutzerdefiniertes Design</vt:lpstr>
      <vt:lpstr>Patientenverfügung</vt:lpstr>
      <vt:lpstr>Agenda</vt:lpstr>
      <vt:lpstr>Wer bin ich</vt:lpstr>
      <vt:lpstr>Drei wichtige Begriffe</vt:lpstr>
      <vt:lpstr>Patientenverfügung – Erfahrungen aus der Praxis</vt:lpstr>
      <vt:lpstr>PowerPoint-Präsentation</vt:lpstr>
      <vt:lpstr>Vielen Dank und auf Wiedersehen - i Üsem Dorf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Patientenverfügung</dc:title>
  <dc:subject>CI_Vorlage_Frienisberg_Präsentation_16-9</dc:subject>
  <dc:creator>Pfeiffer,Sandra</dc:creator>
  <cp:lastModifiedBy>Pfeiffer,Sandra</cp:lastModifiedBy>
  <cp:revision>5</cp:revision>
  <dcterms:created xsi:type="dcterms:W3CDTF">2024-02-02T13:39:20Z</dcterms:created>
  <dcterms:modified xsi:type="dcterms:W3CDTF">2024-02-02T15:44:14Z</dcterms:modified>
</cp:coreProperties>
</file>